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63" r:id="rId6"/>
    <p:sldId id="264" r:id="rId7"/>
  </p:sldIdLst>
  <p:sldSz cx="12192000" cy="6858000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FC23E10C-4735-4A0D-A76B-FFFBF4B6ED03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87735CDE-2E0B-4188-96E9-ADF9ACB826A9}" type="datetimeFigureOut">
              <a:rPr lang="en-US" noProof="0" smtClean="0"/>
              <a:t>9/20/2021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2683" y="-407408"/>
            <a:ext cx="6239069" cy="726540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smtClean="0">
                <a:solidFill>
                  <a:srgbClr val="7030A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VISION:</a:t>
            </a:r>
            <a:r>
              <a:rPr lang="en-GB" sz="1400" dirty="0" smtClean="0">
                <a:solidFill>
                  <a:srgbClr val="7030A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 smtClean="0">
                <a:solidFill>
                  <a:srgbClr val="7030A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High academic </a:t>
            </a:r>
            <a:r>
              <a:rPr lang="en-GB" sz="1400" spc="3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standards, </a:t>
            </a:r>
            <a:r>
              <a:rPr lang="en-GB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whilst providing children with life-long skills through a wide, varied and exciting curriculum, that is assessed with as much rigour as the main core subjects.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VALUES: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Barnston is a school that values community – we value strong links with local primary schools – being a part of a </a:t>
            </a:r>
            <a:r>
              <a:rPr lang="en-GB" sz="1400" spc="3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four </a:t>
            </a:r>
            <a:r>
              <a:rPr lang="en-GB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strong </a:t>
            </a:r>
            <a:r>
              <a:rPr lang="en-GB" sz="1400" spc="3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collaboration, </a:t>
            </a:r>
            <a:r>
              <a:rPr lang="en-GB" sz="1400" spc="3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primary partnerships, local high </a:t>
            </a:r>
            <a:r>
              <a:rPr lang="en-GB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schools, local business and societies. </a:t>
            </a:r>
            <a:r>
              <a:rPr lang="en-GB" sz="1400" spc="3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400" spc="3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spc="3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</a:t>
            </a:r>
            <a:r>
              <a:rPr lang="en-GB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uniqueness lies in our provision of creative and varied mindfulness activities, alongside Barnston growth mind-set in each year </a:t>
            </a:r>
            <a:r>
              <a:rPr lang="en-GB" sz="1400" spc="3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group; </a:t>
            </a:r>
            <a:r>
              <a:rPr lang="en-GB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order to produce resilient, independent, self-confident, happy and secure children with a positive self-image.  </a:t>
            </a:r>
            <a: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dirty="0" smtClean="0">
                <a:solidFill>
                  <a:srgbClr val="002060"/>
                </a:solidFill>
              </a:rPr>
              <a:t/>
            </a:r>
            <a:br>
              <a:rPr lang="en-GB" sz="1400" dirty="0" smtClean="0">
                <a:solidFill>
                  <a:srgbClr val="002060"/>
                </a:solidFill>
              </a:rPr>
            </a:br>
            <a:endParaRPr lang="ru-RU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42188" y="207564"/>
            <a:ext cx="9787811" cy="753489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BARNSTON PRIMARY VALUES AND ETHOS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10922"/>
          <a:stretch>
            <a:fillRect/>
          </a:stretch>
        </p:blipFill>
        <p:spPr/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2" y="0"/>
            <a:ext cx="793101" cy="7091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6768" y="112391"/>
            <a:ext cx="11775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112390"/>
            <a:ext cx="727789" cy="6807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Rectangle 1"/>
          <p:cNvSpPr/>
          <p:nvPr/>
        </p:nvSpPr>
        <p:spPr>
          <a:xfrm>
            <a:off x="1338350" y="452745"/>
            <a:ext cx="943939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 a school we have the following aims:</a:t>
            </a:r>
            <a:br>
              <a:rPr lang="en-GB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Working in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close partnership 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with parents,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fostering 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supportive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creative environment that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teaches all 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learners to be resilient and understand that there is no limit to their learning.</a:t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Engage all learners in a creative, fun and challenging curriculum that equips them with adaptable skills for their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futures and fast changing technologies.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Encourage children to make decisions for themselves and acquire the skills to become confident, independent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learners with high self-esteem.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Equip all learners with the life skills to enable them to be responsible for their future health and well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being.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Encourage all learners to be aware of global, National and local issues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give them the means to become responsible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 proud citizens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Celebrate each others’ differences, </a:t>
            </a:r>
            <a:r>
              <a:rPr lang="en-GB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respecting everyone is unique and </a:t>
            </a:r>
            <a: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treat everyone with kindness and consideration.</a:t>
            </a:r>
            <a:br>
              <a:rPr lang="en-GB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/>
            </a:r>
            <a:b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6768" y="112391"/>
            <a:ext cx="11775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N:\Downloads\unnam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55" y="5626358"/>
            <a:ext cx="1293845" cy="122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112390"/>
            <a:ext cx="727789" cy="6807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Rectangle 1"/>
          <p:cNvSpPr/>
          <p:nvPr/>
        </p:nvSpPr>
        <p:spPr>
          <a:xfrm>
            <a:off x="1226674" y="175747"/>
            <a:ext cx="9439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BARNSTON BRITISH VALUES</a:t>
            </a:r>
          </a:p>
          <a:p>
            <a:pPr algn="ctr"/>
            <a:endParaRPr lang="en-GB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50406"/>
              </p:ext>
            </p:extLst>
          </p:nvPr>
        </p:nvGraphicFramePr>
        <p:xfrm>
          <a:off x="1571105" y="545078"/>
          <a:ext cx="9206638" cy="6232205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4603319">
                  <a:extLst>
                    <a:ext uri="{9D8B030D-6E8A-4147-A177-3AD203B41FA5}">
                      <a16:colId xmlns:a16="http://schemas.microsoft.com/office/drawing/2014/main" val="341717051"/>
                    </a:ext>
                  </a:extLst>
                </a:gridCol>
                <a:gridCol w="4603319">
                  <a:extLst>
                    <a:ext uri="{9D8B030D-6E8A-4147-A177-3AD203B41FA5}">
                      <a16:colId xmlns:a16="http://schemas.microsoft.com/office/drawing/2014/main" val="2848868449"/>
                    </a:ext>
                  </a:extLst>
                </a:gridCol>
              </a:tblGrid>
              <a:tr h="277404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Democracy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Student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Council meetings – class and whole school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Eco Council meetings – Eco Award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Parent Council meetings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 meetings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Voting systems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Playground rotas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House Captains/Vice Captains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Pupil Voice – questionnaires, British Values Board/display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Parent Voice – questionnaires/feedback box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Curriculum/assemblies – National issues, elections and parliament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MP visits – letters to MPs</a:t>
                      </a:r>
                      <a:endParaRPr lang="en-GB" sz="12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Rule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of Law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200" b="0" baseline="0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Class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rules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Positive Behaviour System and how it reflects laws in society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School Mission Statement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The School’s Core Values – SUCCESS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Regular Circle times, PSHE sessions and British Values assemblies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British Values notice board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Community Police liaison/talks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Curriculum – discussion of law and reasons for these – laws past and present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2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268522"/>
                  </a:ext>
                </a:extLst>
              </a:tr>
              <a:tr h="339756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Individual Liberty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200" b="0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Anti-bullying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week and continuous anti-bullying forums – The Power of One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Anti-bullying policy and clear behaviour principles, systems and policy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E-safety panels and champions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Eco School, Animal 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Rights and Human Rights clubs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Pupil Voice: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Class representatives, discussions and 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questionnaires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Freedom to participate in all extra curricular activities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 voice through staff meetings/briefings/Governing Body meetings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200" b="0" baseline="0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200" b="0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2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Mutual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Respect and Tolerance</a:t>
                      </a:r>
                    </a:p>
                    <a:p>
                      <a:pPr algn="ctr"/>
                      <a:endParaRPr lang="en-GB" sz="1200" b="1" baseline="0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Good quality RE curriculum and RE visitors – workshops and assemblies which covers the main faiths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School of Sanctuary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Equalities 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Award – Rights Respecting Schools Silver</a:t>
                      </a:r>
                      <a:endParaRPr lang="en-GB" sz="1200" b="0" baseline="0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Equality Policy and yearly actions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BLGT training and fully inclusive practice – Barnston’s positive examples published in Shaun Dellenty’s ‘Celebrating Difference – A Whole School Approach</a:t>
                      </a:r>
                      <a:r>
                        <a:rPr lang="en-GB" sz="1200" b="0" baseline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’ </a:t>
                      </a:r>
                      <a:r>
                        <a:rPr lang="en-GB" sz="1200" b="0" baseline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Fully 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inclusive school ethos which does not tolerate prejudice of any kind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Behaviour and Anti-Bullying Policies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 values of SUCCESS – care and consideration, ever respectful, sympathetic and sincere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8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0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urrc rationale" id="{C3150526-1627-4B3A-BC08-8D5E8453F31E}" vid="{0B7E9563-6C00-4702-954D-1FBB00FBB3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currc rationale</Template>
  <TotalTime>0</TotalTime>
  <Words>565</Words>
  <Application>Microsoft Office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Comic Sans MS</vt:lpstr>
      <vt:lpstr>Franklin Gothic Book</vt:lpstr>
      <vt:lpstr>Times New Roman</vt:lpstr>
      <vt:lpstr>Verdana</vt:lpstr>
      <vt:lpstr>Office Theme</vt:lpstr>
      <vt:lpstr>VISION:  High academic standards, whilst providing children with life-long skills through a wide, varied and exciting curriculum, that is assessed with as much rigour as the main core subjects.  VALUES: Barnston is a school that values community – we value strong links with local primary schools – being a part of a four strong collaboration, National primary partnerships, local high schools, local business and societies.   Our uniqueness lies in our provision of creative and varied mindfulness activities, alongside Barnston growth mind-set in each year group; in order to produce resilient, independent, self-confident, happy and secure children with a positive self-image.  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2019-05-16T14:53:00Z</dcterms:created>
  <dcterms:modified xsi:type="dcterms:W3CDTF">2021-09-20T09:29:18Z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