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0" roundtripDataSignature="AMtx7mh38kSAg4ut99OqOgsijmSqLKjCV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804ACBA-6BBD-437E-853A-480AA5EA1B47}">
  <a:tblStyle styleId="{3804ACBA-6BBD-437E-853A-480AA5EA1B4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50"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13f1c90a10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13f1c90a101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g13f1c90a101_0_0: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14</a:t>
            </a:fld>
            <a:endParaRPr sz="14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13f1c90a101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13f1c90a101_0_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g13f1c90a101_0_8: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15</a:t>
            </a:fld>
            <a:endParaRPr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13f1c90a101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13f1c90a101_0_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5" name="Google Shape;285;g13f1c90a101_0_14: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16</a:t>
            </a:fld>
            <a:endParaRPr sz="1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13f1c90a101_0_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13f1c90a101_0_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g13f1c90a101_0_22: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17</a:t>
            </a:fld>
            <a:endParaRPr sz="14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13f1c90a101_0_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13f1c90a101_0_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13f1c90a101_0_33: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18</a:t>
            </a:fld>
            <a:endParaRPr sz="14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ff3bd0c0ac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ff3bd0c0ac_0_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6" name="Google Shape;306;gff3bd0c0ac_0_4: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19</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13f38ec44f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13f38ec44f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g13f38ec44f7_0_0: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20</a:t>
            </a:fld>
            <a:endParaRPr sz="14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ff3bd0c0ac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ff3bd0c0ac_0_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0" name="Google Shape;320;gff3bd0c0ac_0_10: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sz="14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13f1c90a101_1_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g13f1c90a101_1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13f1c90a101_1_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2" name="Google Shape;332;g13f1c90a101_1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13f1c90a101_1_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9" name="Google Shape;339;g13f1c90a101_1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13f1c90a101_1_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g13f1c90a101_1_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13f1c90a101_1_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3" name="Google Shape;353;g13f1c90a101_1_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13f1c90a101_1_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0" name="Google Shape;360;g13f1c90a101_1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13f1c90a101_1_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7" name="Google Shape;367;g13f1c90a101_1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13f1c90a101_1_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4" name="Google Shape;374;g13f1c90a101_1_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Arial"/>
              <a:buNone/>
            </a:pPr>
            <a:fld id="{00000000-1234-1234-1234-123412341234}" type="slidenum">
              <a:rPr lang="en-US" sz="1800" b="1" i="0" u="none">
                <a:solidFill>
                  <a:srgbClr val="000000"/>
                </a:solidFill>
                <a:latin typeface="Arial"/>
                <a:ea typeface="Arial"/>
                <a:cs typeface="Arial"/>
                <a:sym typeface="Arial"/>
              </a:rPr>
              <a:t>3</a:t>
            </a:fld>
            <a:endParaRPr/>
          </a:p>
        </p:txBody>
      </p:sp>
      <p:sp>
        <p:nvSpPr>
          <p:cNvPr id="109" name="Google Shape;10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Statutory tests at Yr 2 and Yr 6. Non statutory to establish what level a child is working at: tested at Feb and July to monitor progress over a year – expected 2 sub levels progress. Data booklets have been used to record and track the children’s progress on these assessments.</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2" name="Google Shape;38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4" name="Google Shape;39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3" name="Google Shape;403;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3" name="Google Shape;413;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2" name="Google Shape;422;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3" name="Google Shape;433;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2" name="Google Shape;442;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1" name="Google Shape;451;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0" name="Google Shape;46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0" name="Google Shape;470;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Arial"/>
              <a:buNone/>
            </a:pPr>
            <a:fld id="{00000000-1234-1234-1234-123412341234}" type="slidenum">
              <a:rPr lang="en-US" sz="1800" b="1" i="0" u="none">
                <a:solidFill>
                  <a:srgbClr val="000000"/>
                </a:solidFill>
                <a:latin typeface="Arial"/>
                <a:ea typeface="Arial"/>
                <a:cs typeface="Arial"/>
                <a:sym typeface="Arial"/>
              </a:rPr>
              <a:t>4</a:t>
            </a:fld>
            <a:endParaRPr/>
          </a:p>
        </p:txBody>
      </p:sp>
      <p:sp>
        <p:nvSpPr>
          <p:cNvPr id="134" name="Google Shape;13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Statutory tests at Yr 2 and Yr 6. Non statutory to establish what level a child is working at: tested at Feb and July to monitor progress over a year – expected 2 sub levels progress. Data booklets have been used to record and track the children’s progress on these assessments.</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1" name="Google Shape;481;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0" name="Google Shape;490;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9" name="Google Shape;499;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8" name="Google Shape;508;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Arial"/>
              <a:buNone/>
            </a:pPr>
            <a:fld id="{00000000-1234-1234-1234-123412341234}" type="slidenum">
              <a:rPr lang="en-US" sz="1800" b="1" i="0" u="none">
                <a:solidFill>
                  <a:srgbClr val="000000"/>
                </a:solidFill>
                <a:latin typeface="Arial"/>
                <a:ea typeface="Arial"/>
                <a:cs typeface="Arial"/>
                <a:sym typeface="Arial"/>
              </a:rPr>
              <a:t>5</a:t>
            </a:fld>
            <a:endParaRPr/>
          </a:p>
        </p:txBody>
      </p:sp>
      <p:sp>
        <p:nvSpPr>
          <p:cNvPr id="151" name="Google Shape;15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2" name="Google Shape;152;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Statutory tests at Yr 2 and Yr 6. Non statutory to establish what level a child is working at: tested at Feb and July to monitor progress over a year – expected 2 sub levels progress. Data booklets have been used to record and track the children’s progress on these assessments.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Arial"/>
              <a:buNone/>
            </a:pPr>
            <a:fld id="{00000000-1234-1234-1234-123412341234}" type="slidenum">
              <a:rPr lang="en-US" sz="1800" b="1" i="0" u="none">
                <a:solidFill>
                  <a:srgbClr val="000000"/>
                </a:solidFill>
                <a:latin typeface="Arial"/>
                <a:ea typeface="Arial"/>
                <a:cs typeface="Arial"/>
                <a:sym typeface="Arial"/>
              </a:rPr>
              <a:t>6</a:t>
            </a:fld>
            <a:endParaRPr/>
          </a:p>
        </p:txBody>
      </p:sp>
      <p:sp>
        <p:nvSpPr>
          <p:cNvPr id="166" name="Google Shape;16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7" name="Google Shape;16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Statutory tests at Yr 2 and Yr 6. Non statutory to establish what level a child is working at: tested at Feb and July to monitor progress over a year – expected 2 sub levels progress. Data booklets have been used to record and track the children’s progress on these assessments.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7: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Arial"/>
              <a:buNone/>
            </a:pPr>
            <a:fld id="{00000000-1234-1234-1234-123412341234}" type="slidenum">
              <a:rPr lang="en-US" sz="1800" b="1" i="0" u="none">
                <a:solidFill>
                  <a:srgbClr val="000000"/>
                </a:solidFill>
                <a:latin typeface="Arial"/>
                <a:ea typeface="Arial"/>
                <a:cs typeface="Arial"/>
                <a:sym typeface="Arial"/>
              </a:rPr>
              <a:t>7</a:t>
            </a:fld>
            <a:endParaRPr/>
          </a:p>
        </p:txBody>
      </p:sp>
      <p:sp>
        <p:nvSpPr>
          <p:cNvPr id="186" name="Google Shape;18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7" name="Google Shape;187;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Statutory tests at Yr 2 and Yr 6. Non statutory to establish what level a child is working at: tested at Feb and July to monitor progress over a year – expected 2 sub levels progress. Data booklets have been used to record and track the children’s progress on these assessments.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8: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Arial"/>
              <a:buNone/>
            </a:pPr>
            <a:fld id="{00000000-1234-1234-1234-123412341234}" type="slidenum">
              <a:rPr lang="en-US" sz="1800" b="1" i="0" u="none">
                <a:solidFill>
                  <a:srgbClr val="000000"/>
                </a:solidFill>
                <a:latin typeface="Arial"/>
                <a:ea typeface="Arial"/>
                <a:cs typeface="Arial"/>
                <a:sym typeface="Arial"/>
              </a:rPr>
              <a:t>8</a:t>
            </a:fld>
            <a:endParaRPr/>
          </a:p>
        </p:txBody>
      </p:sp>
      <p:sp>
        <p:nvSpPr>
          <p:cNvPr id="198" name="Google Shape;19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9" name="Google Shape;199;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Statutory tests at Yr 2 and Yr 6. Non statutory to establish what level a child is working at: tested at Feb and July to monitor progress over a year – expected 2 sub levels progress. Data booklets have been used to record and track the children’s progress on these assessments.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2"/>
        <p:cNvGrpSpPr/>
        <p:nvPr/>
      </p:nvGrpSpPr>
      <p:grpSpPr>
        <a:xfrm>
          <a:off x="0" y="0"/>
          <a:ext cx="0" cy="0"/>
          <a:chOff x="0" y="0"/>
          <a:chExt cx="0" cy="0"/>
        </a:xfrm>
      </p:grpSpPr>
      <p:sp>
        <p:nvSpPr>
          <p:cNvPr id="73" name="Google Shape;73;p3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3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3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3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3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81" name="Google Shape;81;p3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9"/>
        <p:cNvGrpSpPr/>
        <p:nvPr/>
      </p:nvGrpSpPr>
      <p:grpSpPr>
        <a:xfrm>
          <a:off x="0" y="0"/>
          <a:ext cx="0" cy="0"/>
          <a:chOff x="0" y="0"/>
          <a:chExt cx="0" cy="0"/>
        </a:xfrm>
      </p:grpSpPr>
      <p:sp>
        <p:nvSpPr>
          <p:cNvPr id="20" name="Google Shape;20;p30"/>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30"/>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3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5"/>
        <p:cNvGrpSpPr/>
        <p:nvPr/>
      </p:nvGrpSpPr>
      <p:grpSpPr>
        <a:xfrm>
          <a:off x="0" y="0"/>
          <a:ext cx="0" cy="0"/>
          <a:chOff x="0" y="0"/>
          <a:chExt cx="0" cy="0"/>
        </a:xfrm>
      </p:grpSpPr>
      <p:sp>
        <p:nvSpPr>
          <p:cNvPr id="26" name="Google Shape;26;p3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31"/>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3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3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1"/>
        <p:cNvGrpSpPr/>
        <p:nvPr/>
      </p:nvGrpSpPr>
      <p:grpSpPr>
        <a:xfrm>
          <a:off x="0" y="0"/>
          <a:ext cx="0" cy="0"/>
          <a:chOff x="0" y="0"/>
          <a:chExt cx="0" cy="0"/>
        </a:xfrm>
      </p:grpSpPr>
      <p:sp>
        <p:nvSpPr>
          <p:cNvPr id="32" name="Google Shape;32;p3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32"/>
          <p:cNvSpPr>
            <a:spLocks noGrp="1"/>
          </p:cNvSpPr>
          <p:nvPr>
            <p:ph type="pic" idx="2"/>
          </p:nvPr>
        </p:nvSpPr>
        <p:spPr>
          <a:xfrm>
            <a:off x="1792288" y="612775"/>
            <a:ext cx="5486400" cy="4114800"/>
          </a:xfrm>
          <a:prstGeom prst="rect">
            <a:avLst/>
          </a:prstGeom>
          <a:noFill/>
          <a:ln>
            <a:noFill/>
          </a:ln>
        </p:spPr>
      </p:sp>
      <p:sp>
        <p:nvSpPr>
          <p:cNvPr id="34" name="Google Shape;34;p3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35" name="Google Shape;35;p3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3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8"/>
        <p:cNvGrpSpPr/>
        <p:nvPr/>
      </p:nvGrpSpPr>
      <p:grpSpPr>
        <a:xfrm>
          <a:off x="0" y="0"/>
          <a:ext cx="0" cy="0"/>
          <a:chOff x="0" y="0"/>
          <a:chExt cx="0" cy="0"/>
        </a:xfrm>
      </p:grpSpPr>
      <p:sp>
        <p:nvSpPr>
          <p:cNvPr id="39" name="Google Shape;39;p3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3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1" name="Google Shape;41;p3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2" name="Google Shape;42;p3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3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3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3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3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3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3" name="Google Shape;53;p3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4" name="Google Shape;54;p3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5" name="Google Shape;55;p3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6" name="Google Shape;56;p3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3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3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62" name="Google Shape;62;p3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63" name="Google Shape;63;p3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6"/>
        <p:cNvGrpSpPr/>
        <p:nvPr/>
      </p:nvGrpSpPr>
      <p:grpSpPr>
        <a:xfrm>
          <a:off x="0" y="0"/>
          <a:ext cx="0" cy="0"/>
          <a:chOff x="0" y="0"/>
          <a:chExt cx="0" cy="0"/>
        </a:xfrm>
      </p:grpSpPr>
      <p:sp>
        <p:nvSpPr>
          <p:cNvPr id="67" name="Google Shape;67;p3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3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69" name="Google Shape;69;p3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2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2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13" name="Google Shape;13;p2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14" name="Google Shape;14;p2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89" name="Google Shape;89;p1"/>
          <p:cNvSpPr txBox="1"/>
          <p:nvPr/>
        </p:nvSpPr>
        <p:spPr>
          <a:xfrm>
            <a:off x="611187" y="1341437"/>
            <a:ext cx="7921625" cy="8651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Assessment &amp; Curriculum KS2</a:t>
            </a:r>
            <a:endParaRPr/>
          </a:p>
        </p:txBody>
      </p:sp>
      <p:cxnSp>
        <p:nvCxnSpPr>
          <p:cNvPr id="90" name="Google Shape;90;p1"/>
          <p:cNvCxnSpPr/>
          <p:nvPr/>
        </p:nvCxnSpPr>
        <p:spPr>
          <a:xfrm>
            <a:off x="900112" y="5516562"/>
            <a:ext cx="7272337" cy="0"/>
          </a:xfrm>
          <a:prstGeom prst="straightConnector1">
            <a:avLst/>
          </a:prstGeom>
          <a:noFill/>
          <a:ln w="38100" cap="flat" cmpd="sng">
            <a:solidFill>
              <a:srgbClr val="333399"/>
            </a:solidFill>
            <a:prstDash val="solid"/>
            <a:miter lim="800000"/>
            <a:headEnd type="none" w="med" len="med"/>
            <a:tailEnd type="none" w="med" len="med"/>
          </a:ln>
        </p:spPr>
      </p:cxnSp>
      <p:sp>
        <p:nvSpPr>
          <p:cNvPr id="91" name="Google Shape;91;p1"/>
          <p:cNvSpPr txBox="1"/>
          <p:nvPr/>
        </p:nvSpPr>
        <p:spPr>
          <a:xfrm>
            <a:off x="684212" y="2708275"/>
            <a:ext cx="7848600" cy="1587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Using assessment to ensure children make progress in the curriculum.</a:t>
            </a:r>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
        <p:nvSpPr>
          <p:cNvPr id="92" name="Google Shape;92;p1"/>
          <p:cNvSpPr txBox="1"/>
          <p:nvPr/>
        </p:nvSpPr>
        <p:spPr>
          <a:xfrm>
            <a:off x="611187" y="4221162"/>
            <a:ext cx="8135937" cy="457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400"/>
              <a:buFont typeface="Arial"/>
              <a:buNone/>
            </a:pPr>
            <a:r>
              <a:rPr lang="en-US" sz="2400" b="0" i="1" u="none">
                <a:solidFill>
                  <a:schemeClr val="dk1"/>
                </a:solidFill>
                <a:latin typeface="Arial"/>
                <a:ea typeface="Arial"/>
                <a:cs typeface="Arial"/>
                <a:sym typeface="Arial"/>
              </a:rPr>
              <a:t>Barnston Primary School</a:t>
            </a:r>
            <a:endParaRPr/>
          </a:p>
        </p:txBody>
      </p:sp>
      <p:sp>
        <p:nvSpPr>
          <p:cNvPr id="93" name="Google Shape;93;p1"/>
          <p:cNvSpPr txBox="1"/>
          <p:nvPr/>
        </p:nvSpPr>
        <p:spPr>
          <a:xfrm>
            <a:off x="1403350" y="5876925"/>
            <a:ext cx="6192837" cy="457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Tuesday 27</a:t>
            </a:r>
            <a:r>
              <a:rPr lang="en-US" sz="2400" b="0" i="0" u="none" baseline="30000">
                <a:solidFill>
                  <a:schemeClr val="dk1"/>
                </a:solidFill>
                <a:latin typeface="Arial"/>
                <a:ea typeface="Arial"/>
                <a:cs typeface="Arial"/>
                <a:sym typeface="Arial"/>
              </a:rPr>
              <a:t>th</a:t>
            </a:r>
            <a:r>
              <a:rPr lang="en-US" sz="2400" b="0" i="0" u="none">
                <a:solidFill>
                  <a:schemeClr val="dk1"/>
                </a:solidFill>
                <a:latin typeface="Arial"/>
                <a:ea typeface="Arial"/>
                <a:cs typeface="Arial"/>
                <a:sym typeface="Arial"/>
              </a:rPr>
              <a:t> September 2022</a:t>
            </a:r>
            <a:endParaRPr/>
          </a:p>
        </p:txBody>
      </p:sp>
      <p:pic>
        <p:nvPicPr>
          <p:cNvPr id="94" name="Google Shape;94;p1"/>
          <p:cNvPicPr preferRelativeResize="0"/>
          <p:nvPr/>
        </p:nvPicPr>
        <p:blipFill rotWithShape="1">
          <a:blip r:embed="rId3">
            <a:alphaModFix/>
          </a:blip>
          <a:srcRect/>
          <a:stretch/>
        </p:blipFill>
        <p:spPr>
          <a:xfrm>
            <a:off x="900112" y="1422400"/>
            <a:ext cx="685800" cy="749300"/>
          </a:xfrm>
          <a:prstGeom prst="rect">
            <a:avLst/>
          </a:prstGeom>
          <a:noFill/>
          <a:ln>
            <a:noFill/>
          </a:ln>
        </p:spPr>
      </p:pic>
      <p:pic>
        <p:nvPicPr>
          <p:cNvPr id="95" name="Google Shape;95;p1"/>
          <p:cNvPicPr preferRelativeResize="0"/>
          <p:nvPr/>
        </p:nvPicPr>
        <p:blipFill rotWithShape="1">
          <a:blip r:embed="rId3">
            <a:alphaModFix/>
          </a:blip>
          <a:srcRect/>
          <a:stretch/>
        </p:blipFill>
        <p:spPr>
          <a:xfrm>
            <a:off x="7596187" y="1398587"/>
            <a:ext cx="685800" cy="749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0"/>
          <p:cNvSpPr txBox="1"/>
          <p:nvPr/>
        </p:nvSpPr>
        <p:spPr>
          <a:xfrm>
            <a:off x="395287" y="260350"/>
            <a:ext cx="8640762" cy="6408737"/>
          </a:xfrm>
          <a:prstGeom prst="rect">
            <a:avLst/>
          </a:prstGeom>
          <a:solidFill>
            <a:srgbClr val="99FFCC"/>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220" name="Google Shape;220;p10"/>
          <p:cNvSpPr txBox="1"/>
          <p:nvPr/>
        </p:nvSpPr>
        <p:spPr>
          <a:xfrm>
            <a:off x="2627312" y="476250"/>
            <a:ext cx="4608512" cy="369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sng">
                <a:solidFill>
                  <a:schemeClr val="dk1"/>
                </a:solidFill>
                <a:latin typeface="Arial"/>
                <a:ea typeface="Arial"/>
                <a:cs typeface="Arial"/>
                <a:sym typeface="Arial"/>
              </a:rPr>
              <a:t>End of KS2 Maths curriculum </a:t>
            </a:r>
            <a:endParaRPr/>
          </a:p>
        </p:txBody>
      </p:sp>
      <p:sp>
        <p:nvSpPr>
          <p:cNvPr id="221" name="Google Shape;221;p10"/>
          <p:cNvSpPr txBox="1"/>
          <p:nvPr/>
        </p:nvSpPr>
        <p:spPr>
          <a:xfrm>
            <a:off x="684212" y="1268412"/>
            <a:ext cx="5999162" cy="1477962"/>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800"/>
              <a:buFont typeface="Arial"/>
              <a:buChar char="•"/>
            </a:pPr>
            <a:r>
              <a:rPr lang="en-US" sz="1800" b="1" i="0" u="none">
                <a:solidFill>
                  <a:schemeClr val="dk1"/>
                </a:solidFill>
                <a:latin typeface="Arial"/>
                <a:ea typeface="Arial"/>
                <a:cs typeface="Arial"/>
                <a:sym typeface="Arial"/>
              </a:rPr>
              <a:t>Cognitive load and long term memory</a:t>
            </a:r>
            <a:endParaRPr/>
          </a:p>
          <a:p>
            <a:pPr marL="285750" marR="0" lvl="0" indent="-171450" algn="l" rtl="0">
              <a:lnSpc>
                <a:spcPct val="100000"/>
              </a:lnSpc>
              <a:spcBef>
                <a:spcPts val="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1" i="0" u="none">
                <a:solidFill>
                  <a:schemeClr val="dk1"/>
                </a:solidFill>
                <a:latin typeface="Arial"/>
                <a:ea typeface="Arial"/>
                <a:cs typeface="Arial"/>
                <a:sym typeface="Arial"/>
              </a:rPr>
              <a:t>Procedural and conceptual fluency – hand in hand</a:t>
            </a:r>
            <a:endParaRPr/>
          </a:p>
          <a:p>
            <a:pPr marL="285750" marR="0" lvl="0" indent="-171450" algn="l" rtl="0">
              <a:lnSpc>
                <a:spcPct val="100000"/>
              </a:lnSpc>
              <a:spcBef>
                <a:spcPts val="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222" name="Google Shape;222;p10"/>
          <p:cNvSpPr txBox="1"/>
          <p:nvPr/>
        </p:nvSpPr>
        <p:spPr>
          <a:xfrm>
            <a:off x="684212" y="2349500"/>
            <a:ext cx="7991475" cy="14763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'The reason that one problem can be solved in multiple ways is that mathematics does not consist of isolated rules, but connected ideas. Being able to solve a problem in more than one way, therefore, reveals the ability to make connections between and among mathematical areas and topics'.</a:t>
            </a:r>
            <a:endParaRPr/>
          </a:p>
        </p:txBody>
      </p:sp>
      <p:sp>
        <p:nvSpPr>
          <p:cNvPr id="223" name="Google Shape;223;p10"/>
          <p:cNvSpPr txBox="1"/>
          <p:nvPr/>
        </p:nvSpPr>
        <p:spPr>
          <a:xfrm>
            <a:off x="684212" y="4076700"/>
            <a:ext cx="7991475" cy="2032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Fluency takes away the cognitive load on the brain and therefore allowing children to be able to access reasoning and problem solving.</a:t>
            </a:r>
            <a:endParaRPr/>
          </a:p>
          <a:p>
            <a:pPr marL="0" marR="0" lvl="0" indent="0" algn="l" rtl="0">
              <a:lnSpc>
                <a:spcPct val="100000"/>
              </a:lnSpc>
              <a:spcBef>
                <a:spcPts val="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Fluency increases confidence in reasoning and problem solving because the children do not have to deal with as many calculations if the fluency is automatic and they can put their energy into solving the challenging part.</a:t>
            </a:r>
            <a:endParaRPr/>
          </a:p>
        </p:txBody>
      </p:sp>
      <p:sp>
        <p:nvSpPr>
          <p:cNvPr id="224" name="Google Shape;224;p10"/>
          <p:cNvSpPr txBox="1"/>
          <p:nvPr/>
        </p:nvSpPr>
        <p:spPr>
          <a:xfrm>
            <a:off x="250825" y="260350"/>
            <a:ext cx="7705725" cy="53292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pic>
        <p:nvPicPr>
          <p:cNvPr id="229" name="Google Shape;229;p11"/>
          <p:cNvPicPr preferRelativeResize="0"/>
          <p:nvPr/>
        </p:nvPicPr>
        <p:blipFill rotWithShape="1">
          <a:blip r:embed="rId3">
            <a:alphaModFix/>
          </a:blip>
          <a:srcRect/>
          <a:stretch/>
        </p:blipFill>
        <p:spPr>
          <a:xfrm>
            <a:off x="261937" y="188912"/>
            <a:ext cx="8639175" cy="6407150"/>
          </a:xfrm>
          <a:prstGeom prst="rect">
            <a:avLst/>
          </a:prstGeom>
          <a:noFill/>
          <a:ln>
            <a:noFill/>
          </a:ln>
        </p:spPr>
      </p:pic>
      <p:sp>
        <p:nvSpPr>
          <p:cNvPr id="230" name="Google Shape;230;p11"/>
          <p:cNvSpPr txBox="1"/>
          <p:nvPr/>
        </p:nvSpPr>
        <p:spPr>
          <a:xfrm>
            <a:off x="387350" y="692150"/>
            <a:ext cx="8388350" cy="6461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Tom is giving out leaflets for a charity event. He gives out 68 before lunch. </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After lunch he gives out 5/9 of them. How many leaflets did he start with?</a:t>
            </a:r>
            <a:endParaRPr/>
          </a:p>
        </p:txBody>
      </p:sp>
      <p:sp>
        <p:nvSpPr>
          <p:cNvPr id="231" name="Google Shape;231;p11"/>
          <p:cNvSpPr txBox="1"/>
          <p:nvPr/>
        </p:nvSpPr>
        <p:spPr>
          <a:xfrm>
            <a:off x="360362" y="1822450"/>
            <a:ext cx="8540700" cy="20319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800"/>
              <a:buFont typeface="Arial"/>
              <a:buChar char="-"/>
            </a:pPr>
            <a:r>
              <a:rPr lang="en-US" sz="1800" b="1" i="0" u="none">
                <a:solidFill>
                  <a:schemeClr val="dk1"/>
                </a:solidFill>
                <a:latin typeface="Arial"/>
                <a:ea typeface="Arial"/>
                <a:cs typeface="Arial"/>
                <a:sym typeface="Arial"/>
              </a:rPr>
              <a:t>Unpick the operations – using division, multiplication, addition and </a:t>
            </a:r>
            <a:endParaRPr/>
          </a:p>
          <a:p>
            <a:pPr marL="285750" marR="0" lvl="0" indent="-285750" algn="l" rtl="0">
              <a:lnSpc>
                <a:spcPct val="100000"/>
              </a:lnSpc>
              <a:spcBef>
                <a:spcPts val="0"/>
              </a:spcBef>
              <a:spcAft>
                <a:spcPts val="0"/>
              </a:spcAft>
              <a:buClr>
                <a:schemeClr val="dk1"/>
              </a:buClr>
              <a:buSzPts val="1800"/>
              <a:buFont typeface="Arial"/>
              <a:buNone/>
            </a:pPr>
            <a:r>
              <a:rPr lang="en-US" sz="1800" b="1">
                <a:solidFill>
                  <a:schemeClr val="dk1"/>
                </a:solidFill>
              </a:rPr>
              <a:t>k</a:t>
            </a:r>
            <a:r>
              <a:rPr lang="en-US" sz="1800" b="1" i="0" u="none">
                <a:solidFill>
                  <a:schemeClr val="dk1"/>
                </a:solidFill>
                <a:latin typeface="Arial"/>
                <a:ea typeface="Arial"/>
                <a:cs typeface="Arial"/>
                <a:sym typeface="Arial"/>
              </a:rPr>
              <a:t>nowledge of fractions</a:t>
            </a:r>
            <a:endParaRPr/>
          </a:p>
          <a:p>
            <a:pPr marL="285750" marR="0" lvl="0" indent="-171450" algn="l" rtl="0">
              <a:lnSpc>
                <a:spcPct val="100000"/>
              </a:lnSpc>
              <a:spcBef>
                <a:spcPts val="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1" i="0" u="none">
                <a:solidFill>
                  <a:schemeClr val="dk1"/>
                </a:solidFill>
                <a:latin typeface="Arial"/>
                <a:ea typeface="Arial"/>
                <a:cs typeface="Arial"/>
                <a:sym typeface="Arial"/>
              </a:rPr>
              <a:t>Draw diagrams/pictures</a:t>
            </a:r>
            <a:endParaRPr/>
          </a:p>
          <a:p>
            <a:pPr marL="285750" marR="0" lvl="0" indent="-171450" algn="l" rtl="0">
              <a:lnSpc>
                <a:spcPct val="100000"/>
              </a:lnSpc>
              <a:spcBef>
                <a:spcPts val="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232" name="Google Shape;232;p11"/>
          <p:cNvSpPr txBox="1"/>
          <p:nvPr/>
        </p:nvSpPr>
        <p:spPr>
          <a:xfrm>
            <a:off x="1519237" y="3602037"/>
            <a:ext cx="6119700" cy="2216400"/>
          </a:xfrm>
          <a:prstGeom prst="rect">
            <a:avLst/>
          </a:prstGeom>
          <a:solidFill>
            <a:srgbClr val="FFFF0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Before lunch			             After lunch</a:t>
            </a:r>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cxnSp>
        <p:nvCxnSpPr>
          <p:cNvPr id="233" name="Google Shape;233;p11"/>
          <p:cNvCxnSpPr/>
          <p:nvPr/>
        </p:nvCxnSpPr>
        <p:spPr>
          <a:xfrm>
            <a:off x="4614862" y="3602037"/>
            <a:ext cx="0" cy="2376487"/>
          </a:xfrm>
          <a:prstGeom prst="straightConnector1">
            <a:avLst/>
          </a:prstGeom>
          <a:noFill/>
          <a:ln w="38100" cap="flat" cmpd="sng">
            <a:solidFill>
              <a:schemeClr val="dk1"/>
            </a:solidFill>
            <a:prstDash val="solid"/>
            <a:miter lim="800000"/>
            <a:headEnd type="none" w="med" len="med"/>
            <a:tailEnd type="triangle" w="med" len="med"/>
          </a:ln>
          <a:effectLst>
            <a:outerShdw blurRad="63500" dist="23000" dir="5400000">
              <a:srgbClr val="000000">
                <a:alpha val="34901"/>
              </a:srgbClr>
            </a:outerShdw>
          </a:effectLst>
        </p:spPr>
      </p:cxnSp>
      <p:sp>
        <p:nvSpPr>
          <p:cNvPr id="234" name="Google Shape;234;p11"/>
          <p:cNvSpPr txBox="1"/>
          <p:nvPr/>
        </p:nvSpPr>
        <p:spPr>
          <a:xfrm>
            <a:off x="2166937" y="4257675"/>
            <a:ext cx="1223962" cy="8302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800"/>
              <a:buFont typeface="Arial"/>
              <a:buNone/>
            </a:pPr>
            <a:r>
              <a:rPr lang="en-US" sz="4800" b="1" i="0" u="none">
                <a:solidFill>
                  <a:schemeClr val="dk1"/>
                </a:solidFill>
                <a:latin typeface="Arial"/>
                <a:ea typeface="Arial"/>
                <a:cs typeface="Arial"/>
                <a:sym typeface="Arial"/>
              </a:rPr>
              <a:t>68</a:t>
            </a:r>
            <a:endParaRPr/>
          </a:p>
        </p:txBody>
      </p:sp>
      <p:sp>
        <p:nvSpPr>
          <p:cNvPr id="235" name="Google Shape;235;p11"/>
          <p:cNvSpPr txBox="1"/>
          <p:nvPr/>
        </p:nvSpPr>
        <p:spPr>
          <a:xfrm>
            <a:off x="5518150" y="4257675"/>
            <a:ext cx="969962" cy="7683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400"/>
              <a:buFont typeface="Arial"/>
              <a:buNone/>
            </a:pPr>
            <a:r>
              <a:rPr lang="en-US" sz="4400" b="1" i="0" u="none">
                <a:solidFill>
                  <a:schemeClr val="dk1"/>
                </a:solidFill>
                <a:latin typeface="Arial"/>
                <a:ea typeface="Arial"/>
                <a:cs typeface="Arial"/>
                <a:sym typeface="Arial"/>
              </a:rPr>
              <a:t>5/9</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40" name="Google Shape;240;p12"/>
          <p:cNvPicPr preferRelativeResize="0"/>
          <p:nvPr/>
        </p:nvPicPr>
        <p:blipFill rotWithShape="1">
          <a:blip r:embed="rId3">
            <a:alphaModFix/>
          </a:blip>
          <a:srcRect/>
          <a:stretch/>
        </p:blipFill>
        <p:spPr>
          <a:xfrm>
            <a:off x="250825" y="115887"/>
            <a:ext cx="8645525" cy="6408737"/>
          </a:xfrm>
          <a:prstGeom prst="rect">
            <a:avLst/>
          </a:prstGeom>
          <a:noFill/>
          <a:ln>
            <a:noFill/>
          </a:ln>
        </p:spPr>
      </p:pic>
      <p:pic>
        <p:nvPicPr>
          <p:cNvPr id="241" name="Google Shape;241;p12"/>
          <p:cNvPicPr preferRelativeResize="0"/>
          <p:nvPr/>
        </p:nvPicPr>
        <p:blipFill rotWithShape="1">
          <a:blip r:embed="rId4">
            <a:alphaModFix/>
          </a:blip>
          <a:srcRect/>
          <a:stretch/>
        </p:blipFill>
        <p:spPr>
          <a:xfrm>
            <a:off x="1476375" y="620712"/>
            <a:ext cx="6169025" cy="2590800"/>
          </a:xfrm>
          <a:prstGeom prst="rect">
            <a:avLst/>
          </a:prstGeom>
          <a:noFill/>
          <a:ln>
            <a:noFill/>
          </a:ln>
        </p:spPr>
      </p:pic>
      <p:cxnSp>
        <p:nvCxnSpPr>
          <p:cNvPr id="242" name="Google Shape;242;p12"/>
          <p:cNvCxnSpPr/>
          <p:nvPr/>
        </p:nvCxnSpPr>
        <p:spPr>
          <a:xfrm>
            <a:off x="2627312" y="1989137"/>
            <a:ext cx="0" cy="863600"/>
          </a:xfrm>
          <a:prstGeom prst="straightConnector1">
            <a:avLst/>
          </a:prstGeom>
          <a:noFill/>
          <a:ln w="38100" cap="flat" cmpd="sng">
            <a:solidFill>
              <a:schemeClr val="dk1"/>
            </a:solidFill>
            <a:prstDash val="solid"/>
            <a:miter lim="800000"/>
            <a:headEnd type="none" w="med" len="med"/>
            <a:tailEnd type="triangle" w="med" len="med"/>
          </a:ln>
          <a:effectLst>
            <a:outerShdw blurRad="63500" dist="23000" dir="5400000">
              <a:srgbClr val="000000">
                <a:alpha val="34901"/>
              </a:srgbClr>
            </a:outerShdw>
          </a:effectLst>
        </p:spPr>
      </p:cxnSp>
      <p:sp>
        <p:nvSpPr>
          <p:cNvPr id="243" name="Google Shape;243;p12"/>
          <p:cNvSpPr txBox="1"/>
          <p:nvPr/>
        </p:nvSpPr>
        <p:spPr>
          <a:xfrm>
            <a:off x="1511300" y="3259137"/>
            <a:ext cx="6097587" cy="3200400"/>
          </a:xfrm>
          <a:prstGeom prst="rect">
            <a:avLst/>
          </a:prstGeom>
          <a:solidFill>
            <a:srgbClr val="FFFF0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n-US" sz="4000" b="1" i="0" u="none">
                <a:solidFill>
                  <a:schemeClr val="dk1"/>
                </a:solidFill>
                <a:latin typeface="Arial"/>
                <a:ea typeface="Arial"/>
                <a:cs typeface="Arial"/>
                <a:sym typeface="Arial"/>
              </a:rPr>
              <a:t>     4/9</a:t>
            </a:r>
            <a:r>
              <a:rPr lang="en-US" sz="1800" b="1" i="0" u="none">
                <a:solidFill>
                  <a:schemeClr val="dk1"/>
                </a:solidFill>
                <a:latin typeface="Arial"/>
                <a:ea typeface="Arial"/>
                <a:cs typeface="Arial"/>
                <a:sym typeface="Arial"/>
              </a:rPr>
              <a:t>	</a:t>
            </a:r>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cxnSp>
        <p:nvCxnSpPr>
          <p:cNvPr id="244" name="Google Shape;244;p12"/>
          <p:cNvCxnSpPr/>
          <p:nvPr/>
        </p:nvCxnSpPr>
        <p:spPr>
          <a:xfrm>
            <a:off x="4560887" y="3259137"/>
            <a:ext cx="0" cy="3200400"/>
          </a:xfrm>
          <a:prstGeom prst="straightConnector1">
            <a:avLst/>
          </a:prstGeom>
          <a:noFill/>
          <a:ln w="38100" cap="flat" cmpd="sng">
            <a:solidFill>
              <a:schemeClr val="dk1"/>
            </a:solidFill>
            <a:prstDash val="solid"/>
            <a:miter lim="800000"/>
            <a:headEnd type="none" w="med" len="med"/>
            <a:tailEnd type="stealth" w="med" len="med"/>
          </a:ln>
          <a:effectLst>
            <a:outerShdw blurRad="63500" dist="23000" dir="5400000">
              <a:srgbClr val="000000">
                <a:alpha val="34901"/>
              </a:srgbClr>
            </a:outerShdw>
          </a:effectLst>
        </p:spPr>
      </p:cxnSp>
      <p:sp>
        <p:nvSpPr>
          <p:cNvPr id="245" name="Google Shape;245;p12"/>
          <p:cNvSpPr txBox="1"/>
          <p:nvPr/>
        </p:nvSpPr>
        <p:spPr>
          <a:xfrm>
            <a:off x="2441575" y="4802187"/>
            <a:ext cx="1042987" cy="8318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800"/>
              <a:buFont typeface="Arial"/>
              <a:buNone/>
            </a:pPr>
            <a:r>
              <a:rPr lang="en-US" sz="4800" b="1" i="0" u="none">
                <a:solidFill>
                  <a:schemeClr val="dk1"/>
                </a:solidFill>
                <a:latin typeface="Arial"/>
                <a:ea typeface="Arial"/>
                <a:cs typeface="Arial"/>
                <a:sym typeface="Arial"/>
              </a:rPr>
              <a:t>68 </a:t>
            </a:r>
            <a:endParaRPr/>
          </a:p>
        </p:txBody>
      </p:sp>
      <p:cxnSp>
        <p:nvCxnSpPr>
          <p:cNvPr id="246" name="Google Shape;246;p12"/>
          <p:cNvCxnSpPr/>
          <p:nvPr/>
        </p:nvCxnSpPr>
        <p:spPr>
          <a:xfrm rot="10800000">
            <a:off x="2406650" y="4811712"/>
            <a:ext cx="0" cy="631825"/>
          </a:xfrm>
          <a:prstGeom prst="straightConnector1">
            <a:avLst/>
          </a:prstGeom>
          <a:noFill/>
          <a:ln w="381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247" name="Google Shape;247;p12"/>
          <p:cNvCxnSpPr/>
          <p:nvPr/>
        </p:nvCxnSpPr>
        <p:spPr>
          <a:xfrm>
            <a:off x="2406650" y="4811712"/>
            <a:ext cx="1189037" cy="0"/>
          </a:xfrm>
          <a:prstGeom prst="straightConnector1">
            <a:avLst/>
          </a:prstGeom>
          <a:noFill/>
          <a:ln w="381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sp>
        <p:nvSpPr>
          <p:cNvPr id="248" name="Google Shape;248;p12"/>
          <p:cNvSpPr txBox="1"/>
          <p:nvPr/>
        </p:nvSpPr>
        <p:spPr>
          <a:xfrm>
            <a:off x="1879600" y="4802187"/>
            <a:ext cx="527050" cy="8318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800"/>
              <a:buFont typeface="Arial"/>
              <a:buNone/>
            </a:pPr>
            <a:r>
              <a:rPr lang="en-US" sz="4800" b="1" i="0" u="none">
                <a:solidFill>
                  <a:schemeClr val="dk1"/>
                </a:solidFill>
                <a:latin typeface="Arial"/>
                <a:ea typeface="Arial"/>
                <a:cs typeface="Arial"/>
                <a:sym typeface="Arial"/>
              </a:rPr>
              <a:t>4</a:t>
            </a:r>
            <a:endParaRPr/>
          </a:p>
        </p:txBody>
      </p:sp>
      <p:sp>
        <p:nvSpPr>
          <p:cNvPr id="249" name="Google Shape;249;p12"/>
          <p:cNvSpPr txBox="1"/>
          <p:nvPr/>
        </p:nvSpPr>
        <p:spPr>
          <a:xfrm>
            <a:off x="2517775" y="4225925"/>
            <a:ext cx="755650" cy="7080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n-US" sz="4000" b="1" i="0" u="none">
                <a:solidFill>
                  <a:schemeClr val="dk1"/>
                </a:solidFill>
                <a:latin typeface="Arial"/>
                <a:ea typeface="Arial"/>
                <a:cs typeface="Arial"/>
                <a:sym typeface="Arial"/>
              </a:rPr>
              <a:t>17</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pic>
        <p:nvPicPr>
          <p:cNvPr id="254" name="Google Shape;254;p13"/>
          <p:cNvPicPr preferRelativeResize="0"/>
          <p:nvPr/>
        </p:nvPicPr>
        <p:blipFill rotWithShape="1">
          <a:blip r:embed="rId3">
            <a:alphaModFix/>
          </a:blip>
          <a:srcRect/>
          <a:stretch/>
        </p:blipFill>
        <p:spPr>
          <a:xfrm>
            <a:off x="249237" y="225425"/>
            <a:ext cx="8645525" cy="6407150"/>
          </a:xfrm>
          <a:prstGeom prst="rect">
            <a:avLst/>
          </a:prstGeom>
          <a:noFill/>
          <a:ln>
            <a:noFill/>
          </a:ln>
        </p:spPr>
      </p:pic>
      <p:sp>
        <p:nvSpPr>
          <p:cNvPr id="255" name="Google Shape;255;p13"/>
          <p:cNvSpPr txBox="1"/>
          <p:nvPr/>
        </p:nvSpPr>
        <p:spPr>
          <a:xfrm>
            <a:off x="1331912" y="476250"/>
            <a:ext cx="6097587" cy="3201987"/>
          </a:xfrm>
          <a:prstGeom prst="rect">
            <a:avLst/>
          </a:prstGeom>
          <a:solidFill>
            <a:srgbClr val="FFFF0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n-US" sz="4000" b="1" i="0" u="none">
                <a:solidFill>
                  <a:schemeClr val="dk1"/>
                </a:solidFill>
                <a:latin typeface="Arial"/>
                <a:ea typeface="Arial"/>
                <a:cs typeface="Arial"/>
                <a:sym typeface="Arial"/>
              </a:rPr>
              <a:t>     4/9</a:t>
            </a:r>
            <a:r>
              <a:rPr lang="en-US" sz="1800" b="1" i="0" u="none">
                <a:solidFill>
                  <a:schemeClr val="dk1"/>
                </a:solidFill>
                <a:latin typeface="Arial"/>
                <a:ea typeface="Arial"/>
                <a:cs typeface="Arial"/>
                <a:sym typeface="Arial"/>
              </a:rPr>
              <a:t>	</a:t>
            </a:r>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cxnSp>
        <p:nvCxnSpPr>
          <p:cNvPr id="256" name="Google Shape;256;p13"/>
          <p:cNvCxnSpPr/>
          <p:nvPr/>
        </p:nvCxnSpPr>
        <p:spPr>
          <a:xfrm>
            <a:off x="4379912" y="476250"/>
            <a:ext cx="0" cy="3201987"/>
          </a:xfrm>
          <a:prstGeom prst="straightConnector1">
            <a:avLst/>
          </a:prstGeom>
          <a:noFill/>
          <a:ln w="38100" cap="flat" cmpd="sng">
            <a:solidFill>
              <a:schemeClr val="dk1"/>
            </a:solidFill>
            <a:prstDash val="solid"/>
            <a:miter lim="800000"/>
            <a:headEnd type="none" w="med" len="med"/>
            <a:tailEnd type="stealth" w="med" len="med"/>
          </a:ln>
          <a:effectLst>
            <a:outerShdw blurRad="63500" dist="23000" dir="5400000">
              <a:srgbClr val="000000">
                <a:alpha val="34901"/>
              </a:srgbClr>
            </a:outerShdw>
          </a:effectLst>
        </p:spPr>
      </p:cxnSp>
      <p:sp>
        <p:nvSpPr>
          <p:cNvPr id="257" name="Google Shape;257;p13"/>
          <p:cNvSpPr txBox="1"/>
          <p:nvPr/>
        </p:nvSpPr>
        <p:spPr>
          <a:xfrm>
            <a:off x="2262187" y="2020887"/>
            <a:ext cx="355600" cy="8302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800"/>
              <a:buFont typeface="Arial"/>
              <a:buNone/>
            </a:pPr>
            <a:r>
              <a:rPr lang="en-US" sz="4800" b="1" i="0" u="none">
                <a:solidFill>
                  <a:schemeClr val="dk1"/>
                </a:solidFill>
                <a:latin typeface="Arial"/>
                <a:ea typeface="Arial"/>
                <a:cs typeface="Arial"/>
                <a:sym typeface="Arial"/>
              </a:rPr>
              <a:t> </a:t>
            </a:r>
            <a:endParaRPr/>
          </a:p>
        </p:txBody>
      </p:sp>
      <p:sp>
        <p:nvSpPr>
          <p:cNvPr id="258" name="Google Shape;258;p13"/>
          <p:cNvSpPr txBox="1"/>
          <p:nvPr/>
        </p:nvSpPr>
        <p:spPr>
          <a:xfrm>
            <a:off x="5148262" y="482600"/>
            <a:ext cx="898525" cy="7064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n-US" sz="4000" b="1" i="0" u="none">
                <a:solidFill>
                  <a:schemeClr val="dk1"/>
                </a:solidFill>
                <a:latin typeface="Arial"/>
                <a:ea typeface="Arial"/>
                <a:cs typeface="Arial"/>
                <a:sym typeface="Arial"/>
              </a:rPr>
              <a:t>5/9</a:t>
            </a:r>
            <a:endParaRPr/>
          </a:p>
        </p:txBody>
      </p:sp>
      <p:sp>
        <p:nvSpPr>
          <p:cNvPr id="259" name="Google Shape;259;p13"/>
          <p:cNvSpPr txBox="1"/>
          <p:nvPr/>
        </p:nvSpPr>
        <p:spPr>
          <a:xfrm>
            <a:off x="1487487" y="2687637"/>
            <a:ext cx="2430462" cy="15700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800"/>
              <a:buFont typeface="Arial"/>
              <a:buNone/>
            </a:pPr>
            <a:r>
              <a:rPr lang="en-US" sz="4800" b="1" i="0" u="none">
                <a:solidFill>
                  <a:schemeClr val="dk1"/>
                </a:solidFill>
                <a:latin typeface="Arial"/>
                <a:ea typeface="Arial"/>
                <a:cs typeface="Arial"/>
                <a:sym typeface="Arial"/>
              </a:rPr>
              <a:t>1/9 = 17</a:t>
            </a:r>
            <a:endParaRPr/>
          </a:p>
          <a:p>
            <a:pPr marL="0" marR="0" lvl="0" indent="0" algn="l" rtl="0">
              <a:lnSpc>
                <a:spcPct val="100000"/>
              </a:lnSpc>
              <a:spcBef>
                <a:spcPts val="0"/>
              </a:spcBef>
              <a:spcAft>
                <a:spcPts val="0"/>
              </a:spcAft>
              <a:buNone/>
            </a:pPr>
            <a:endParaRPr sz="4800" b="1" i="0" u="none">
              <a:solidFill>
                <a:schemeClr val="dk1"/>
              </a:solidFill>
              <a:latin typeface="Arial"/>
              <a:ea typeface="Arial"/>
              <a:cs typeface="Arial"/>
              <a:sym typeface="Arial"/>
            </a:endParaRPr>
          </a:p>
        </p:txBody>
      </p:sp>
      <p:sp>
        <p:nvSpPr>
          <p:cNvPr id="260" name="Google Shape;260;p13"/>
          <p:cNvSpPr txBox="1"/>
          <p:nvPr/>
        </p:nvSpPr>
        <p:spPr>
          <a:xfrm>
            <a:off x="2243137" y="1787525"/>
            <a:ext cx="1042987" cy="8318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800"/>
              <a:buFont typeface="Arial"/>
              <a:buNone/>
            </a:pPr>
            <a:r>
              <a:rPr lang="en-US" sz="4800" b="1" i="0" u="none">
                <a:solidFill>
                  <a:schemeClr val="dk1"/>
                </a:solidFill>
                <a:latin typeface="Arial"/>
                <a:ea typeface="Arial"/>
                <a:cs typeface="Arial"/>
                <a:sym typeface="Arial"/>
              </a:rPr>
              <a:t>68 </a:t>
            </a:r>
            <a:endParaRPr/>
          </a:p>
        </p:txBody>
      </p:sp>
      <p:cxnSp>
        <p:nvCxnSpPr>
          <p:cNvPr id="261" name="Google Shape;261;p13"/>
          <p:cNvCxnSpPr/>
          <p:nvPr/>
        </p:nvCxnSpPr>
        <p:spPr>
          <a:xfrm rot="10800000">
            <a:off x="2208212" y="1797050"/>
            <a:ext cx="0" cy="633412"/>
          </a:xfrm>
          <a:prstGeom prst="straightConnector1">
            <a:avLst/>
          </a:prstGeom>
          <a:noFill/>
          <a:ln w="381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262" name="Google Shape;262;p13"/>
          <p:cNvCxnSpPr/>
          <p:nvPr/>
        </p:nvCxnSpPr>
        <p:spPr>
          <a:xfrm>
            <a:off x="2208212" y="1797050"/>
            <a:ext cx="1189037" cy="0"/>
          </a:xfrm>
          <a:prstGeom prst="straightConnector1">
            <a:avLst/>
          </a:prstGeom>
          <a:noFill/>
          <a:ln w="381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sp>
        <p:nvSpPr>
          <p:cNvPr id="263" name="Google Shape;263;p13"/>
          <p:cNvSpPr txBox="1"/>
          <p:nvPr/>
        </p:nvSpPr>
        <p:spPr>
          <a:xfrm>
            <a:off x="1679575" y="1787525"/>
            <a:ext cx="528637" cy="8318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800"/>
              <a:buFont typeface="Arial"/>
              <a:buNone/>
            </a:pPr>
            <a:r>
              <a:rPr lang="en-US" sz="4800" b="1" i="0" u="none">
                <a:solidFill>
                  <a:schemeClr val="dk1"/>
                </a:solidFill>
                <a:latin typeface="Arial"/>
                <a:ea typeface="Arial"/>
                <a:cs typeface="Arial"/>
                <a:sym typeface="Arial"/>
              </a:rPr>
              <a:t>4</a:t>
            </a:r>
            <a:endParaRPr/>
          </a:p>
        </p:txBody>
      </p:sp>
      <p:sp>
        <p:nvSpPr>
          <p:cNvPr id="264" name="Google Shape;264;p13"/>
          <p:cNvSpPr txBox="1"/>
          <p:nvPr/>
        </p:nvSpPr>
        <p:spPr>
          <a:xfrm>
            <a:off x="2319337" y="1211262"/>
            <a:ext cx="755650" cy="7080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000"/>
              <a:buFont typeface="Arial"/>
              <a:buNone/>
            </a:pPr>
            <a:r>
              <a:rPr lang="en-US" sz="4000" b="1" i="0" u="none">
                <a:solidFill>
                  <a:schemeClr val="dk1"/>
                </a:solidFill>
                <a:latin typeface="Arial"/>
                <a:ea typeface="Arial"/>
                <a:cs typeface="Arial"/>
                <a:sym typeface="Arial"/>
              </a:rPr>
              <a:t>17</a:t>
            </a:r>
            <a:endParaRPr/>
          </a:p>
        </p:txBody>
      </p:sp>
      <p:sp>
        <p:nvSpPr>
          <p:cNvPr id="265" name="Google Shape;265;p13"/>
          <p:cNvSpPr txBox="1"/>
          <p:nvPr/>
        </p:nvSpPr>
        <p:spPr>
          <a:xfrm>
            <a:off x="1331912" y="3789362"/>
            <a:ext cx="6097587" cy="2724150"/>
          </a:xfrm>
          <a:prstGeom prst="rect">
            <a:avLst/>
          </a:prstGeom>
          <a:solidFill>
            <a:srgbClr val="FFFF0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3600"/>
              <a:buFont typeface="Arial"/>
              <a:buNone/>
            </a:pPr>
            <a:r>
              <a:rPr lang="en-US" sz="3600" b="1" i="0" u="none">
                <a:solidFill>
                  <a:schemeClr val="dk1"/>
                </a:solidFill>
                <a:latin typeface="Arial"/>
                <a:ea typeface="Arial"/>
                <a:cs typeface="Arial"/>
                <a:sym typeface="Arial"/>
              </a:rPr>
              <a:t>17 x 9 = 153 leaflets in total</a:t>
            </a:r>
            <a:endParaRPr/>
          </a:p>
          <a:p>
            <a:pPr marL="0" marR="0" lvl="0" indent="0" algn="l" rtl="0">
              <a:lnSpc>
                <a:spcPct val="100000"/>
              </a:lnSpc>
              <a:spcBef>
                <a:spcPts val="1800"/>
              </a:spcBef>
              <a:spcAft>
                <a:spcPts val="0"/>
              </a:spcAft>
              <a:buClr>
                <a:schemeClr val="dk1"/>
              </a:buClr>
              <a:buSzPts val="3600"/>
              <a:buFont typeface="Arial"/>
              <a:buNone/>
            </a:pPr>
            <a:r>
              <a:rPr lang="en-US" sz="3600" b="1" i="0" u="none">
                <a:solidFill>
                  <a:schemeClr val="dk1"/>
                </a:solidFill>
                <a:latin typeface="Arial"/>
                <a:ea typeface="Arial"/>
                <a:cs typeface="Arial"/>
                <a:sym typeface="Arial"/>
              </a:rPr>
              <a:t>Which is the same as 4/9 +</a:t>
            </a:r>
            <a:endParaRPr/>
          </a:p>
          <a:p>
            <a:pPr marL="0" marR="0" lvl="0" indent="0" algn="l" rtl="0">
              <a:lnSpc>
                <a:spcPct val="100000"/>
              </a:lnSpc>
              <a:spcBef>
                <a:spcPts val="1800"/>
              </a:spcBef>
              <a:spcAft>
                <a:spcPts val="0"/>
              </a:spcAft>
              <a:buClr>
                <a:schemeClr val="dk1"/>
              </a:buClr>
              <a:buSzPts val="3600"/>
              <a:buFont typeface="Arial"/>
              <a:buNone/>
            </a:pPr>
            <a:r>
              <a:rPr lang="en-US" sz="3600" b="1" i="0" u="none">
                <a:solidFill>
                  <a:schemeClr val="dk1"/>
                </a:solidFill>
                <a:latin typeface="Arial"/>
                <a:ea typeface="Arial"/>
                <a:cs typeface="Arial"/>
                <a:sym typeface="Arial"/>
              </a:rPr>
              <a:t>5/9 = 9/9 </a:t>
            </a: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pic>
        <p:nvPicPr>
          <p:cNvPr id="271" name="Google Shape;271;g13f1c90a101_0_0"/>
          <p:cNvPicPr preferRelativeResize="0"/>
          <p:nvPr/>
        </p:nvPicPr>
        <p:blipFill rotWithShape="1">
          <a:blip r:embed="rId3">
            <a:alphaModFix/>
          </a:blip>
          <a:srcRect/>
          <a:stretch/>
        </p:blipFill>
        <p:spPr>
          <a:xfrm>
            <a:off x="249238" y="115887"/>
            <a:ext cx="8645525" cy="6408738"/>
          </a:xfrm>
          <a:prstGeom prst="rect">
            <a:avLst/>
          </a:prstGeom>
          <a:noFill/>
          <a:ln>
            <a:noFill/>
          </a:ln>
        </p:spPr>
      </p:pic>
      <p:sp>
        <p:nvSpPr>
          <p:cNvPr id="272" name="Google Shape;272;g13f1c90a101_0_0"/>
          <p:cNvSpPr txBox="1"/>
          <p:nvPr/>
        </p:nvSpPr>
        <p:spPr>
          <a:xfrm>
            <a:off x="2453375" y="325200"/>
            <a:ext cx="4433400" cy="492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u="sng">
                <a:latin typeface="Comic Sans MS"/>
                <a:ea typeface="Comic Sans MS"/>
                <a:cs typeface="Comic Sans MS"/>
                <a:sym typeface="Comic Sans MS"/>
              </a:rPr>
              <a:t>Year 3-6 SPaG knowledge</a:t>
            </a:r>
            <a:endParaRPr sz="2000" u="sng">
              <a:latin typeface="Comic Sans MS"/>
              <a:ea typeface="Comic Sans MS"/>
              <a:cs typeface="Comic Sans MS"/>
              <a:sym typeface="Comic Sans MS"/>
            </a:endParaRPr>
          </a:p>
        </p:txBody>
      </p:sp>
      <p:sp>
        <p:nvSpPr>
          <p:cNvPr id="273" name="Google Shape;273;g13f1c90a101_0_0"/>
          <p:cNvSpPr txBox="1"/>
          <p:nvPr/>
        </p:nvSpPr>
        <p:spPr>
          <a:xfrm>
            <a:off x="688675" y="1460675"/>
            <a:ext cx="4175100" cy="4340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800" u="sng">
                <a:latin typeface="Comic Sans MS"/>
                <a:ea typeface="Comic Sans MS"/>
                <a:cs typeface="Comic Sans MS"/>
                <a:sym typeface="Comic Sans MS"/>
              </a:rPr>
              <a:t>Year 3 and 4</a:t>
            </a:r>
            <a:endParaRPr sz="1800" u="sng">
              <a:latin typeface="Comic Sans MS"/>
              <a:ea typeface="Comic Sans MS"/>
              <a:cs typeface="Comic Sans MS"/>
              <a:sym typeface="Comic Sans MS"/>
            </a:endParaRPr>
          </a:p>
          <a:p>
            <a:pPr marL="0" lvl="0" indent="0" algn="l" rtl="0">
              <a:spcBef>
                <a:spcPts val="0"/>
              </a:spcBef>
              <a:spcAft>
                <a:spcPts val="0"/>
              </a:spcAft>
              <a:buNone/>
            </a:pP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Prepositions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Adverbs/adverbials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Determiners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Types of nouns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Subordinate clause/conjunctions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Compound sentences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Main clause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Noun phrases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Fronted adverbial</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Apostrophes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Prepositional phrase</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Brackets </a:t>
            </a:r>
            <a:endParaRPr sz="1800">
              <a:latin typeface="Comic Sans MS"/>
              <a:ea typeface="Comic Sans MS"/>
              <a:cs typeface="Comic Sans MS"/>
              <a:sym typeface="Comic Sans MS"/>
            </a:endParaRPr>
          </a:p>
          <a:p>
            <a:pPr marL="457200" lvl="0" indent="-342900" algn="l" rtl="0">
              <a:spcBef>
                <a:spcPts val="0"/>
              </a:spcBef>
              <a:spcAft>
                <a:spcPts val="0"/>
              </a:spcAft>
              <a:buSzPts val="1800"/>
              <a:buChar char="●"/>
            </a:pPr>
            <a:r>
              <a:rPr lang="en-US" sz="1800">
                <a:latin typeface="Comic Sans MS"/>
                <a:ea typeface="Comic Sans MS"/>
                <a:cs typeface="Comic Sans MS"/>
                <a:sym typeface="Comic Sans MS"/>
              </a:rPr>
              <a:t>Speech punctuation</a:t>
            </a:r>
            <a:r>
              <a:rPr lang="en-US" sz="1800"/>
              <a:t> </a:t>
            </a:r>
            <a:endParaRPr sz="1800"/>
          </a:p>
        </p:txBody>
      </p:sp>
      <p:sp>
        <p:nvSpPr>
          <p:cNvPr id="274" name="Google Shape;274;g13f1c90a101_0_0"/>
          <p:cNvSpPr txBox="1"/>
          <p:nvPr/>
        </p:nvSpPr>
        <p:spPr>
          <a:xfrm>
            <a:off x="5222500" y="1460675"/>
            <a:ext cx="3672900" cy="4340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800" u="sng">
                <a:latin typeface="Comic Sans MS"/>
                <a:ea typeface="Comic Sans MS"/>
                <a:cs typeface="Comic Sans MS"/>
                <a:sym typeface="Comic Sans MS"/>
              </a:rPr>
              <a:t>Year 5 and 6</a:t>
            </a:r>
            <a:endParaRPr sz="1800" u="sng">
              <a:latin typeface="Comic Sans MS"/>
              <a:ea typeface="Comic Sans MS"/>
              <a:cs typeface="Comic Sans MS"/>
              <a:sym typeface="Comic Sans MS"/>
            </a:endParaRPr>
          </a:p>
          <a:p>
            <a:pPr marL="0" lvl="0" indent="0" algn="l" rtl="0">
              <a:spcBef>
                <a:spcPts val="0"/>
              </a:spcBef>
              <a:spcAft>
                <a:spcPts val="0"/>
              </a:spcAft>
              <a:buNone/>
            </a:pP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Relative clauses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Relative pronouns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Semi colons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Dashes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Colons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Hyphens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Active and passive</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Modal verbs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Subjunctive mood</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Formal and informal speech</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Types of adverbs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Complex sentences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Multi clause sentences</a:t>
            </a:r>
            <a:endParaRPr sz="1800">
              <a:latin typeface="Comic Sans MS"/>
              <a:ea typeface="Comic Sans MS"/>
              <a:cs typeface="Comic Sans MS"/>
              <a:sym typeface="Comic Sans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pic>
        <p:nvPicPr>
          <p:cNvPr id="280" name="Google Shape;280;g13f1c90a101_0_8"/>
          <p:cNvPicPr preferRelativeResize="0"/>
          <p:nvPr/>
        </p:nvPicPr>
        <p:blipFill rotWithShape="1">
          <a:blip r:embed="rId3">
            <a:alphaModFix/>
          </a:blip>
          <a:srcRect/>
          <a:stretch/>
        </p:blipFill>
        <p:spPr>
          <a:xfrm>
            <a:off x="249238" y="115887"/>
            <a:ext cx="8645525" cy="6408738"/>
          </a:xfrm>
          <a:prstGeom prst="rect">
            <a:avLst/>
          </a:prstGeom>
          <a:noFill/>
          <a:ln>
            <a:noFill/>
          </a:ln>
        </p:spPr>
      </p:pic>
      <p:sp>
        <p:nvSpPr>
          <p:cNvPr id="281" name="Google Shape;281;g13f1c90a101_0_8"/>
          <p:cNvSpPr txBox="1"/>
          <p:nvPr/>
        </p:nvSpPr>
        <p:spPr>
          <a:xfrm>
            <a:off x="703025" y="387375"/>
            <a:ext cx="7804800" cy="4987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700">
                <a:latin typeface="Comic Sans MS"/>
                <a:ea typeface="Comic Sans MS"/>
                <a:cs typeface="Comic Sans MS"/>
                <a:sym typeface="Comic Sans MS"/>
              </a:rPr>
              <a:t>Children are expected to be able to identify the different parts of a sentence:</a:t>
            </a:r>
            <a:endParaRPr sz="2700">
              <a:latin typeface="Comic Sans MS"/>
              <a:ea typeface="Comic Sans MS"/>
              <a:cs typeface="Comic Sans MS"/>
              <a:sym typeface="Comic Sans MS"/>
            </a:endParaRPr>
          </a:p>
          <a:p>
            <a:pPr marL="0" lvl="0" indent="0" algn="ctr" rtl="0">
              <a:spcBef>
                <a:spcPts val="0"/>
              </a:spcBef>
              <a:spcAft>
                <a:spcPts val="0"/>
              </a:spcAft>
              <a:buNone/>
            </a:pPr>
            <a:endParaRPr sz="2700">
              <a:latin typeface="Comic Sans MS"/>
              <a:ea typeface="Comic Sans MS"/>
              <a:cs typeface="Comic Sans MS"/>
              <a:sym typeface="Comic Sans MS"/>
            </a:endParaRPr>
          </a:p>
          <a:p>
            <a:pPr marL="0" lvl="0" indent="0" algn="ctr" rtl="0">
              <a:spcBef>
                <a:spcPts val="0"/>
              </a:spcBef>
              <a:spcAft>
                <a:spcPts val="0"/>
              </a:spcAft>
              <a:buNone/>
            </a:pPr>
            <a:endParaRPr sz="2700">
              <a:latin typeface="Comic Sans MS"/>
              <a:ea typeface="Comic Sans MS"/>
              <a:cs typeface="Comic Sans MS"/>
              <a:sym typeface="Comic Sans MS"/>
            </a:endParaRPr>
          </a:p>
          <a:p>
            <a:pPr marL="0" lvl="0" indent="0" algn="ctr" rtl="0">
              <a:spcBef>
                <a:spcPts val="0"/>
              </a:spcBef>
              <a:spcAft>
                <a:spcPts val="0"/>
              </a:spcAft>
              <a:buNone/>
            </a:pPr>
            <a:r>
              <a:rPr lang="en-US" sz="2700">
                <a:latin typeface="Comic Sans MS"/>
                <a:ea typeface="Comic Sans MS"/>
                <a:cs typeface="Comic Sans MS"/>
                <a:sym typeface="Comic Sans MS"/>
              </a:rPr>
              <a:t>The daring, athletic diver on the ten-metre board boldly lept off.</a:t>
            </a:r>
            <a:endParaRPr sz="2700">
              <a:latin typeface="Comic Sans MS"/>
              <a:ea typeface="Comic Sans MS"/>
              <a:cs typeface="Comic Sans MS"/>
              <a:sym typeface="Comic Sans MS"/>
            </a:endParaRPr>
          </a:p>
          <a:p>
            <a:pPr marL="0" lvl="0" indent="0" algn="ctr" rtl="0">
              <a:spcBef>
                <a:spcPts val="0"/>
              </a:spcBef>
              <a:spcAft>
                <a:spcPts val="0"/>
              </a:spcAft>
              <a:buNone/>
            </a:pPr>
            <a:endParaRPr sz="2700">
              <a:latin typeface="Comic Sans MS"/>
              <a:ea typeface="Comic Sans MS"/>
              <a:cs typeface="Comic Sans MS"/>
              <a:sym typeface="Comic Sans MS"/>
            </a:endParaRPr>
          </a:p>
          <a:p>
            <a:pPr marL="0" lvl="0" indent="0" algn="ctr" rtl="0">
              <a:spcBef>
                <a:spcPts val="0"/>
              </a:spcBef>
              <a:spcAft>
                <a:spcPts val="0"/>
              </a:spcAft>
              <a:buNone/>
            </a:pPr>
            <a:endParaRPr sz="2700">
              <a:latin typeface="Comic Sans MS"/>
              <a:ea typeface="Comic Sans MS"/>
              <a:cs typeface="Comic Sans MS"/>
              <a:sym typeface="Comic Sans MS"/>
            </a:endParaRPr>
          </a:p>
          <a:p>
            <a:pPr marL="0" lvl="0" indent="0" algn="ctr" rtl="0">
              <a:spcBef>
                <a:spcPts val="0"/>
              </a:spcBef>
              <a:spcAft>
                <a:spcPts val="0"/>
              </a:spcAft>
              <a:buNone/>
            </a:pPr>
            <a:r>
              <a:rPr lang="en-US" sz="2700">
                <a:latin typeface="Comic Sans MS"/>
                <a:ea typeface="Comic Sans MS"/>
                <a:cs typeface="Comic Sans MS"/>
                <a:sym typeface="Comic Sans MS"/>
              </a:rPr>
              <a:t>This is a simple sentence as it has one main clause. </a:t>
            </a:r>
            <a:endParaRPr sz="2700">
              <a:latin typeface="Comic Sans MS"/>
              <a:ea typeface="Comic Sans MS"/>
              <a:cs typeface="Comic Sans MS"/>
              <a:sym typeface="Comic Sans MS"/>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8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pic>
        <p:nvPicPr>
          <p:cNvPr id="287" name="Google Shape;287;g13f1c90a101_0_14"/>
          <p:cNvPicPr preferRelativeResize="0"/>
          <p:nvPr/>
        </p:nvPicPr>
        <p:blipFill rotWithShape="1">
          <a:blip r:embed="rId3">
            <a:alphaModFix/>
          </a:blip>
          <a:srcRect/>
          <a:stretch/>
        </p:blipFill>
        <p:spPr>
          <a:xfrm>
            <a:off x="249238" y="130237"/>
            <a:ext cx="8645525" cy="6408738"/>
          </a:xfrm>
          <a:prstGeom prst="rect">
            <a:avLst/>
          </a:prstGeom>
          <a:noFill/>
          <a:ln>
            <a:noFill/>
          </a:ln>
        </p:spPr>
      </p:pic>
      <p:sp>
        <p:nvSpPr>
          <p:cNvPr id="288" name="Google Shape;288;g13f1c90a101_0_14"/>
          <p:cNvSpPr txBox="1"/>
          <p:nvPr/>
        </p:nvSpPr>
        <p:spPr>
          <a:xfrm>
            <a:off x="703025" y="401725"/>
            <a:ext cx="7804800" cy="4571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2700"/>
          </a:p>
          <a:p>
            <a:pPr marL="0" lvl="0" indent="0" algn="ctr" rtl="0">
              <a:spcBef>
                <a:spcPts val="0"/>
              </a:spcBef>
              <a:spcAft>
                <a:spcPts val="0"/>
              </a:spcAft>
              <a:buNone/>
            </a:pPr>
            <a:r>
              <a:rPr lang="en-US" sz="2700">
                <a:latin typeface="Comic Sans MS"/>
                <a:ea typeface="Comic Sans MS"/>
                <a:cs typeface="Comic Sans MS"/>
                <a:sym typeface="Comic Sans MS"/>
              </a:rPr>
              <a:t>The ravenous lion pounced, but the gazelle bolted courageously.</a:t>
            </a:r>
            <a:endParaRPr sz="2700">
              <a:latin typeface="Comic Sans MS"/>
              <a:ea typeface="Comic Sans MS"/>
              <a:cs typeface="Comic Sans MS"/>
              <a:sym typeface="Comic Sans MS"/>
            </a:endParaRPr>
          </a:p>
          <a:p>
            <a:pPr marL="0" lvl="0" indent="0" algn="ctr" rtl="0">
              <a:spcBef>
                <a:spcPts val="0"/>
              </a:spcBef>
              <a:spcAft>
                <a:spcPts val="0"/>
              </a:spcAft>
              <a:buNone/>
            </a:pPr>
            <a:endParaRPr sz="2700">
              <a:latin typeface="Comic Sans MS"/>
              <a:ea typeface="Comic Sans MS"/>
              <a:cs typeface="Comic Sans MS"/>
              <a:sym typeface="Comic Sans MS"/>
            </a:endParaRPr>
          </a:p>
          <a:p>
            <a:pPr marL="0" lvl="0" indent="0" algn="ctr" rtl="0">
              <a:spcBef>
                <a:spcPts val="0"/>
              </a:spcBef>
              <a:spcAft>
                <a:spcPts val="0"/>
              </a:spcAft>
              <a:buNone/>
            </a:pPr>
            <a:endParaRPr sz="2700">
              <a:latin typeface="Comic Sans MS"/>
              <a:ea typeface="Comic Sans MS"/>
              <a:cs typeface="Comic Sans MS"/>
              <a:sym typeface="Comic Sans MS"/>
            </a:endParaRPr>
          </a:p>
          <a:p>
            <a:pPr marL="0" lvl="0" indent="0" algn="ctr" rtl="0">
              <a:spcBef>
                <a:spcPts val="0"/>
              </a:spcBef>
              <a:spcAft>
                <a:spcPts val="0"/>
              </a:spcAft>
              <a:buNone/>
            </a:pPr>
            <a:r>
              <a:rPr lang="en-US" sz="2700">
                <a:latin typeface="Comic Sans MS"/>
                <a:ea typeface="Comic Sans MS"/>
                <a:cs typeface="Comic Sans MS"/>
                <a:sym typeface="Comic Sans MS"/>
              </a:rPr>
              <a:t>A compound sentence is a sentence made up of two main clauses joined together by a coordinating conjunction. Both main clauses would make sense on their own. </a:t>
            </a:r>
            <a:endParaRPr sz="2700">
              <a:latin typeface="Comic Sans MS"/>
              <a:ea typeface="Comic Sans MS"/>
              <a:cs typeface="Comic Sans MS"/>
              <a:sym typeface="Comic Sans MS"/>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pic>
        <p:nvPicPr>
          <p:cNvPr id="294" name="Google Shape;294;g13f1c90a101_0_22"/>
          <p:cNvPicPr preferRelativeResize="0"/>
          <p:nvPr/>
        </p:nvPicPr>
        <p:blipFill rotWithShape="1">
          <a:blip r:embed="rId3">
            <a:alphaModFix/>
          </a:blip>
          <a:srcRect/>
          <a:stretch/>
        </p:blipFill>
        <p:spPr>
          <a:xfrm>
            <a:off x="249238" y="115887"/>
            <a:ext cx="8645525" cy="6408738"/>
          </a:xfrm>
          <a:prstGeom prst="rect">
            <a:avLst/>
          </a:prstGeom>
          <a:noFill/>
          <a:ln>
            <a:noFill/>
          </a:ln>
        </p:spPr>
      </p:pic>
      <p:sp>
        <p:nvSpPr>
          <p:cNvPr id="295" name="Google Shape;295;g13f1c90a101_0_22"/>
          <p:cNvSpPr txBox="1"/>
          <p:nvPr/>
        </p:nvSpPr>
        <p:spPr>
          <a:xfrm>
            <a:off x="703025" y="387375"/>
            <a:ext cx="7804800" cy="4155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2700"/>
          </a:p>
          <a:p>
            <a:pPr marL="0" lvl="0" indent="0" algn="ctr" rtl="0">
              <a:spcBef>
                <a:spcPts val="0"/>
              </a:spcBef>
              <a:spcAft>
                <a:spcPts val="0"/>
              </a:spcAft>
              <a:buNone/>
            </a:pPr>
            <a:r>
              <a:rPr lang="en-US" sz="2700">
                <a:latin typeface="Comic Sans MS"/>
                <a:ea typeface="Comic Sans MS"/>
                <a:cs typeface="Comic Sans MS"/>
                <a:sym typeface="Comic Sans MS"/>
              </a:rPr>
              <a:t>Miss Jones, who is our music teacher, always makes us laugh.</a:t>
            </a:r>
            <a:endParaRPr sz="2700">
              <a:latin typeface="Comic Sans MS"/>
              <a:ea typeface="Comic Sans MS"/>
              <a:cs typeface="Comic Sans MS"/>
              <a:sym typeface="Comic Sans MS"/>
            </a:endParaRPr>
          </a:p>
          <a:p>
            <a:pPr marL="0" lvl="0" indent="0" algn="ctr" rtl="0">
              <a:spcBef>
                <a:spcPts val="0"/>
              </a:spcBef>
              <a:spcAft>
                <a:spcPts val="0"/>
              </a:spcAft>
              <a:buNone/>
            </a:pPr>
            <a:endParaRPr sz="2700">
              <a:latin typeface="Comic Sans MS"/>
              <a:ea typeface="Comic Sans MS"/>
              <a:cs typeface="Comic Sans MS"/>
              <a:sym typeface="Comic Sans MS"/>
            </a:endParaRPr>
          </a:p>
          <a:p>
            <a:pPr marL="0" lvl="0" indent="0" algn="ctr" rtl="0">
              <a:spcBef>
                <a:spcPts val="0"/>
              </a:spcBef>
              <a:spcAft>
                <a:spcPts val="0"/>
              </a:spcAft>
              <a:buNone/>
            </a:pPr>
            <a:endParaRPr sz="2700">
              <a:latin typeface="Comic Sans MS"/>
              <a:ea typeface="Comic Sans MS"/>
              <a:cs typeface="Comic Sans MS"/>
              <a:sym typeface="Comic Sans MS"/>
            </a:endParaRPr>
          </a:p>
          <a:p>
            <a:pPr marL="0" lvl="0" indent="0" algn="ctr" rtl="0">
              <a:spcBef>
                <a:spcPts val="0"/>
              </a:spcBef>
              <a:spcAft>
                <a:spcPts val="0"/>
              </a:spcAft>
              <a:buNone/>
            </a:pPr>
            <a:r>
              <a:rPr lang="en-US" sz="2700">
                <a:latin typeface="Comic Sans MS"/>
                <a:ea typeface="Comic Sans MS"/>
                <a:cs typeface="Comic Sans MS"/>
                <a:sym typeface="Comic Sans MS"/>
              </a:rPr>
              <a:t>A relative clause gives more information about the noun. Sometimes (but not always) they are embedded in the sentence. </a:t>
            </a:r>
            <a:endParaRPr sz="2700">
              <a:latin typeface="Comic Sans MS"/>
              <a:ea typeface="Comic Sans MS"/>
              <a:cs typeface="Comic Sans MS"/>
              <a:sym typeface="Comic Sans MS"/>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1" name="Google Shape;301;g13f1c90a101_0_33"/>
          <p:cNvPicPr preferRelativeResize="0"/>
          <p:nvPr/>
        </p:nvPicPr>
        <p:blipFill rotWithShape="1">
          <a:blip r:embed="rId3">
            <a:alphaModFix/>
          </a:blip>
          <a:srcRect/>
          <a:stretch/>
        </p:blipFill>
        <p:spPr>
          <a:xfrm>
            <a:off x="249238" y="115887"/>
            <a:ext cx="8645525" cy="6408738"/>
          </a:xfrm>
          <a:prstGeom prst="rect">
            <a:avLst/>
          </a:prstGeom>
          <a:noFill/>
          <a:ln>
            <a:noFill/>
          </a:ln>
        </p:spPr>
      </p:pic>
      <p:sp>
        <p:nvSpPr>
          <p:cNvPr id="302" name="Google Shape;302;g13f1c90a101_0_33"/>
          <p:cNvSpPr txBox="1"/>
          <p:nvPr/>
        </p:nvSpPr>
        <p:spPr>
          <a:xfrm>
            <a:off x="734775" y="849075"/>
            <a:ext cx="7854000" cy="532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u="sng">
                <a:latin typeface="Comic Sans MS"/>
                <a:ea typeface="Comic Sans MS"/>
                <a:cs typeface="Comic Sans MS"/>
                <a:sym typeface="Comic Sans MS"/>
              </a:rPr>
              <a:t>Active vs passive voice</a:t>
            </a:r>
            <a:endParaRPr sz="2000" u="sng">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r>
              <a:rPr lang="en-US" sz="2000">
                <a:latin typeface="Comic Sans MS"/>
                <a:ea typeface="Comic Sans MS"/>
                <a:cs typeface="Comic Sans MS"/>
                <a:sym typeface="Comic Sans MS"/>
              </a:rPr>
              <a:t>In a sentence written in the active voice, the subject of a sentence performs the action. </a:t>
            </a: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r>
              <a:rPr lang="en-US" sz="2000">
                <a:latin typeface="Comic Sans MS"/>
                <a:ea typeface="Comic Sans MS"/>
                <a:cs typeface="Comic Sans MS"/>
                <a:sym typeface="Comic Sans MS"/>
              </a:rPr>
              <a:t>In a sentence written in the passive voice, the subject receives the action. </a:t>
            </a: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r>
              <a:rPr lang="en-US" sz="2000">
                <a:latin typeface="Comic Sans MS"/>
                <a:ea typeface="Comic Sans MS"/>
                <a:cs typeface="Comic Sans MS"/>
                <a:sym typeface="Comic Sans MS"/>
              </a:rPr>
              <a:t>Active voice: Tom knocked over the lamp.</a:t>
            </a: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r>
              <a:rPr lang="en-US" sz="2000">
                <a:latin typeface="Comic Sans MS"/>
                <a:ea typeface="Comic Sans MS"/>
                <a:cs typeface="Comic Sans MS"/>
                <a:sym typeface="Comic Sans MS"/>
              </a:rPr>
              <a:t>Passive voice: The lamp was knocked over by Tom.</a:t>
            </a: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r>
              <a:rPr lang="en-US" sz="2000">
                <a:latin typeface="Comic Sans MS"/>
                <a:ea typeface="Comic Sans MS"/>
                <a:cs typeface="Comic Sans MS"/>
                <a:sym typeface="Comic Sans MS"/>
              </a:rPr>
              <a:t>Both sentences describe the same action taking place (Tom making contact with a lamp and causing it to fall over) with the first sentence making Tom the subject and the second making the lamp the subject.</a:t>
            </a:r>
            <a:endParaRPr sz="2000">
              <a:latin typeface="Comic Sans MS"/>
              <a:ea typeface="Comic Sans MS"/>
              <a:cs typeface="Comic Sans MS"/>
              <a:sym typeface="Comic Sans MS"/>
            </a:endParaRPr>
          </a:p>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pic>
        <p:nvPicPr>
          <p:cNvPr id="308" name="Google Shape;308;gff3bd0c0ac_0_4"/>
          <p:cNvPicPr preferRelativeResize="0"/>
          <p:nvPr/>
        </p:nvPicPr>
        <p:blipFill rotWithShape="1">
          <a:blip r:embed="rId3">
            <a:alphaModFix/>
          </a:blip>
          <a:srcRect/>
          <a:stretch/>
        </p:blipFill>
        <p:spPr>
          <a:xfrm>
            <a:off x="249238" y="115887"/>
            <a:ext cx="8645525" cy="6408738"/>
          </a:xfrm>
          <a:prstGeom prst="rect">
            <a:avLst/>
          </a:prstGeom>
          <a:noFill/>
          <a:ln>
            <a:noFill/>
          </a:ln>
        </p:spPr>
      </p:pic>
      <p:sp>
        <p:nvSpPr>
          <p:cNvPr id="309" name="Google Shape;309;gff3bd0c0ac_0_4"/>
          <p:cNvSpPr txBox="1"/>
          <p:nvPr/>
        </p:nvSpPr>
        <p:spPr>
          <a:xfrm>
            <a:off x="734775" y="849075"/>
            <a:ext cx="7854000" cy="532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u="sng">
                <a:latin typeface="Comic Sans MS"/>
                <a:ea typeface="Comic Sans MS"/>
                <a:cs typeface="Comic Sans MS"/>
                <a:sym typeface="Comic Sans MS"/>
              </a:rPr>
              <a:t>Writing expectations for year 5 </a:t>
            </a:r>
            <a:endParaRPr sz="2000" u="sng">
              <a:latin typeface="Comic Sans MS"/>
              <a:ea typeface="Comic Sans MS"/>
              <a:cs typeface="Comic Sans MS"/>
              <a:sym typeface="Comic Sans MS"/>
            </a:endParaRPr>
          </a:p>
          <a:p>
            <a:pPr marL="0" lvl="0" indent="0" algn="ctr" rtl="0">
              <a:spcBef>
                <a:spcPts val="0"/>
              </a:spcBef>
              <a:spcAft>
                <a:spcPts val="0"/>
              </a:spcAft>
              <a:buNone/>
            </a:pPr>
            <a:endParaRPr sz="2000" u="sng">
              <a:latin typeface="Comic Sans MS"/>
              <a:ea typeface="Comic Sans MS"/>
              <a:cs typeface="Comic Sans MS"/>
              <a:sym typeface="Comic Sans MS"/>
            </a:endParaRPr>
          </a:p>
          <a:p>
            <a:pPr marL="0" lvl="0" indent="0" algn="ctr" rtl="0">
              <a:spcBef>
                <a:spcPts val="0"/>
              </a:spcBef>
              <a:spcAft>
                <a:spcPts val="0"/>
              </a:spcAft>
              <a:buNone/>
            </a:pPr>
            <a:endParaRPr sz="2000" u="sng">
              <a:latin typeface="Comic Sans MS"/>
              <a:ea typeface="Comic Sans MS"/>
              <a:cs typeface="Comic Sans MS"/>
              <a:sym typeface="Comic Sans MS"/>
            </a:endParaRPr>
          </a:p>
          <a:p>
            <a:pPr marL="0" lvl="0" indent="0" algn="l" rtl="0">
              <a:spcBef>
                <a:spcPts val="0"/>
              </a:spcBef>
              <a:spcAft>
                <a:spcPts val="0"/>
              </a:spcAft>
              <a:buNone/>
            </a:pPr>
            <a:r>
              <a:rPr lang="en-US" sz="2000">
                <a:latin typeface="Comic Sans MS"/>
                <a:ea typeface="Comic Sans MS"/>
                <a:cs typeface="Comic Sans MS"/>
                <a:sym typeface="Comic Sans MS"/>
              </a:rPr>
              <a:t>For a child to reach the expected standard of writing, in year 5, they need to be using all of the SPAG that Mr Pipe has just spoken about apart from the subjunctive mood and passive voice. They have to be using all previously taught punctuation correctly (capital letters, full stops, commas, brackets, exclamation marks and question marks) as well as starting to use high-level punctuation, such as colons and semi-colons.  </a:t>
            </a: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r>
              <a:rPr lang="en-US" sz="2000">
                <a:latin typeface="Comic Sans MS"/>
                <a:ea typeface="Comic Sans MS"/>
                <a:cs typeface="Comic Sans MS"/>
                <a:sym typeface="Comic Sans MS"/>
              </a:rPr>
              <a:t>For every piece of writing we have a success criteria that is set. From the spring term onwards, a year 5 expected piece of writing would be expected to include the following literary strategies. </a:t>
            </a: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01" name="Google Shape;101;p2"/>
          <p:cNvSpPr txBox="1"/>
          <p:nvPr/>
        </p:nvSpPr>
        <p:spPr>
          <a:xfrm>
            <a:off x="611187" y="476250"/>
            <a:ext cx="7921625" cy="8651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Formative Assessment</a:t>
            </a:r>
            <a:endParaRPr/>
          </a:p>
        </p:txBody>
      </p:sp>
      <p:cxnSp>
        <p:nvCxnSpPr>
          <p:cNvPr id="102" name="Google Shape;102;p2"/>
          <p:cNvCxnSpPr/>
          <p:nvPr/>
        </p:nvCxnSpPr>
        <p:spPr>
          <a:xfrm>
            <a:off x="900112" y="5516562"/>
            <a:ext cx="7272337" cy="0"/>
          </a:xfrm>
          <a:prstGeom prst="straightConnector1">
            <a:avLst/>
          </a:prstGeom>
          <a:noFill/>
          <a:ln w="38100" cap="flat" cmpd="sng">
            <a:solidFill>
              <a:srgbClr val="333399"/>
            </a:solidFill>
            <a:prstDash val="solid"/>
            <a:miter lim="800000"/>
            <a:headEnd type="none" w="med" len="med"/>
            <a:tailEnd type="none" w="med" len="med"/>
          </a:ln>
        </p:spPr>
      </p:cxnSp>
      <p:sp>
        <p:nvSpPr>
          <p:cNvPr id="103" name="Google Shape;103;p2"/>
          <p:cNvSpPr txBox="1"/>
          <p:nvPr/>
        </p:nvSpPr>
        <p:spPr>
          <a:xfrm>
            <a:off x="684212" y="1700212"/>
            <a:ext cx="7848600" cy="1587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The daily use of assessment to inform teaching and personalise learning.</a:t>
            </a:r>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
        <p:nvSpPr>
          <p:cNvPr id="104" name="Google Shape;104;p2"/>
          <p:cNvSpPr txBox="1"/>
          <p:nvPr/>
        </p:nvSpPr>
        <p:spPr>
          <a:xfrm>
            <a:off x="611187" y="2924175"/>
            <a:ext cx="7921625" cy="8651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Summative Assessment</a:t>
            </a:r>
            <a:endParaRPr/>
          </a:p>
        </p:txBody>
      </p:sp>
      <p:sp>
        <p:nvSpPr>
          <p:cNvPr id="105" name="Google Shape;105;p2"/>
          <p:cNvSpPr txBox="1"/>
          <p:nvPr/>
        </p:nvSpPr>
        <p:spPr>
          <a:xfrm>
            <a:off x="684212" y="4149725"/>
            <a:ext cx="7848600" cy="1587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The use of teacher assessment over a period of time to inform termly progress data.</a:t>
            </a:r>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
        <p:nvSpPr>
          <p:cNvPr id="106" name="Google Shape;106;p2"/>
          <p:cNvSpPr txBox="1"/>
          <p:nvPr/>
        </p:nvSpPr>
        <p:spPr>
          <a:xfrm>
            <a:off x="468312" y="6021387"/>
            <a:ext cx="8135937" cy="3667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Formative and summative assessment. </a:t>
            </a:r>
            <a:r>
              <a:rPr lang="en-US" sz="1800" b="0" i="1" u="none">
                <a:solidFill>
                  <a:schemeClr val="dk1"/>
                </a:solidFill>
                <a:latin typeface="Arial"/>
                <a:ea typeface="Arial"/>
                <a:cs typeface="Arial"/>
                <a:sym typeface="Arial"/>
              </a:rPr>
              <a:t>Barnston Primary School</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
                                        </p:tgtEl>
                                        <p:attrNameLst>
                                          <p:attrName>style.visibility</p:attrName>
                                        </p:attrNameLst>
                                      </p:cBhvr>
                                      <p:to>
                                        <p:strVal val="visible"/>
                                      </p:to>
                                    </p:set>
                                    <p:animEffect transition="in" filter="fade">
                                      <p:cBhvr>
                                        <p:cTn id="12" dur="500"/>
                                        <p:tgtEl>
                                          <p:spTgt spid="10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
                                        </p:tgtEl>
                                        <p:attrNameLst>
                                          <p:attrName>style.visibility</p:attrName>
                                        </p:attrNameLst>
                                      </p:cBhvr>
                                      <p:to>
                                        <p:strVal val="visible"/>
                                      </p:to>
                                    </p:set>
                                    <p:animEffect transition="in" filter="fade">
                                      <p:cBhvr>
                                        <p:cTn id="17" dur="500"/>
                                        <p:tgtEl>
                                          <p:spTgt spid="10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5"/>
                                        </p:tgtEl>
                                        <p:attrNameLst>
                                          <p:attrName>style.visibility</p:attrName>
                                        </p:attrNameLst>
                                      </p:cBhvr>
                                      <p:to>
                                        <p:strVal val="visible"/>
                                      </p:to>
                                    </p:set>
                                    <p:animEffect transition="in" filter="fade">
                                      <p:cBhvr>
                                        <p:cTn id="2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pic>
        <p:nvPicPr>
          <p:cNvPr id="315" name="Google Shape;315;g13f38ec44f7_0_0"/>
          <p:cNvPicPr preferRelativeResize="0"/>
          <p:nvPr/>
        </p:nvPicPr>
        <p:blipFill rotWithShape="1">
          <a:blip r:embed="rId3">
            <a:alphaModFix/>
          </a:blip>
          <a:srcRect/>
          <a:stretch/>
        </p:blipFill>
        <p:spPr>
          <a:xfrm>
            <a:off x="249238" y="115887"/>
            <a:ext cx="8645525" cy="6408738"/>
          </a:xfrm>
          <a:prstGeom prst="rect">
            <a:avLst/>
          </a:prstGeom>
          <a:noFill/>
          <a:ln>
            <a:noFill/>
          </a:ln>
        </p:spPr>
      </p:pic>
      <p:sp>
        <p:nvSpPr>
          <p:cNvPr id="316" name="Google Shape;316;g13f38ec44f7_0_0"/>
          <p:cNvSpPr txBox="1"/>
          <p:nvPr/>
        </p:nvSpPr>
        <p:spPr>
          <a:xfrm>
            <a:off x="734775" y="849075"/>
            <a:ext cx="7854000" cy="6156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u="sng">
                <a:latin typeface="Comic Sans MS"/>
                <a:ea typeface="Comic Sans MS"/>
                <a:cs typeface="Comic Sans MS"/>
                <a:sym typeface="Comic Sans MS"/>
              </a:rPr>
              <a:t>Writing expectations for year 5 </a:t>
            </a:r>
            <a:endParaRPr sz="2000" u="sng">
              <a:latin typeface="Comic Sans MS"/>
              <a:ea typeface="Comic Sans MS"/>
              <a:cs typeface="Comic Sans MS"/>
              <a:sym typeface="Comic Sans MS"/>
            </a:endParaRPr>
          </a:p>
          <a:p>
            <a:pPr marL="0" lvl="0" indent="0" algn="l" rtl="0">
              <a:spcBef>
                <a:spcPts val="0"/>
              </a:spcBef>
              <a:spcAft>
                <a:spcPts val="0"/>
              </a:spcAft>
              <a:buNone/>
            </a:pPr>
            <a:endParaRPr sz="2000" b="1">
              <a:latin typeface="Comic Sans MS"/>
              <a:ea typeface="Comic Sans MS"/>
              <a:cs typeface="Comic Sans MS"/>
              <a:sym typeface="Comic Sans MS"/>
            </a:endParaRPr>
          </a:p>
          <a:p>
            <a:pPr marL="0" lvl="0" indent="0" algn="l" rtl="0">
              <a:spcBef>
                <a:spcPts val="0"/>
              </a:spcBef>
              <a:spcAft>
                <a:spcPts val="0"/>
              </a:spcAft>
              <a:buNone/>
            </a:pPr>
            <a:r>
              <a:rPr lang="en-US" sz="2000" b="1">
                <a:latin typeface="Comic Sans MS"/>
                <a:ea typeface="Comic Sans MS"/>
                <a:cs typeface="Comic Sans MS"/>
                <a:sym typeface="Comic Sans MS"/>
              </a:rPr>
              <a:t>S</a:t>
            </a:r>
            <a:r>
              <a:rPr lang="en-US" sz="1800" b="1">
                <a:latin typeface="Comic Sans MS"/>
                <a:ea typeface="Comic Sans MS"/>
                <a:cs typeface="Comic Sans MS"/>
                <a:sym typeface="Comic Sans MS"/>
              </a:rPr>
              <a:t>uccess criteria</a:t>
            </a:r>
            <a:endParaRPr sz="1800" b="1">
              <a:latin typeface="Comic Sans MS"/>
              <a:ea typeface="Comic Sans MS"/>
              <a:cs typeface="Comic Sans MS"/>
              <a:sym typeface="Comic Sans MS"/>
            </a:endParaRPr>
          </a:p>
          <a:p>
            <a:pPr marL="0" lvl="0" indent="0" algn="l" rtl="0">
              <a:spcBef>
                <a:spcPts val="0"/>
              </a:spcBef>
              <a:spcAft>
                <a:spcPts val="0"/>
              </a:spcAft>
              <a:buNone/>
            </a:pP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High-level punctuation and vocabulary</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SNOT (show not tell) </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Personification (p) and pathetic fallacy (pf)</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Similes (s) and metaphors (m)</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A variety of sentence types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Compound and complex sentences</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Subordinate clause sentence starts (SCL start)</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Relative clauses (RC)</a:t>
            </a:r>
            <a:endParaRPr sz="1800">
              <a:latin typeface="Comic Sans MS"/>
              <a:ea typeface="Comic Sans MS"/>
              <a:cs typeface="Comic Sans MS"/>
              <a:sym typeface="Comic Sans MS"/>
            </a:endParaRPr>
          </a:p>
          <a:p>
            <a:pPr marL="457200" lvl="0" indent="-342900" algn="l" rtl="0">
              <a:spcBef>
                <a:spcPts val="0"/>
              </a:spcBef>
              <a:spcAft>
                <a:spcPts val="0"/>
              </a:spcAft>
              <a:buSzPts val="1800"/>
              <a:buFont typeface="Comic Sans MS"/>
              <a:buChar char="●"/>
            </a:pPr>
            <a:r>
              <a:rPr lang="en-US" sz="1800">
                <a:latin typeface="Comic Sans MS"/>
                <a:ea typeface="Comic Sans MS"/>
                <a:cs typeface="Comic Sans MS"/>
                <a:sym typeface="Comic Sans MS"/>
              </a:rPr>
              <a:t>Fronted adverbials (FA)</a:t>
            </a:r>
            <a:endParaRPr sz="1800">
              <a:latin typeface="Comic Sans MS"/>
              <a:ea typeface="Comic Sans MS"/>
              <a:cs typeface="Comic Sans MS"/>
              <a:sym typeface="Comic Sans MS"/>
            </a:endParaRPr>
          </a:p>
          <a:p>
            <a:pPr marL="0" lvl="0" indent="0" algn="l" rtl="0">
              <a:spcBef>
                <a:spcPts val="0"/>
              </a:spcBef>
              <a:spcAft>
                <a:spcPts val="0"/>
              </a:spcAft>
              <a:buNone/>
            </a:pPr>
            <a:endParaRPr sz="1800">
              <a:latin typeface="Comic Sans MS"/>
              <a:ea typeface="Comic Sans MS"/>
              <a:cs typeface="Comic Sans MS"/>
              <a:sym typeface="Comic Sans MS"/>
            </a:endParaRPr>
          </a:p>
          <a:p>
            <a:pPr marL="0" lvl="0" indent="0" algn="l" rtl="0">
              <a:spcBef>
                <a:spcPts val="0"/>
              </a:spcBef>
              <a:spcAft>
                <a:spcPts val="0"/>
              </a:spcAft>
              <a:buNone/>
            </a:pPr>
            <a:r>
              <a:rPr lang="en-US" sz="1800">
                <a:latin typeface="Comic Sans MS"/>
                <a:ea typeface="Comic Sans MS"/>
                <a:cs typeface="Comic Sans MS"/>
                <a:sym typeface="Comic Sans MS"/>
              </a:rPr>
              <a:t>To reach exceeding, as well as all the above, children should be using further literary strategies such as irony, the passive voice and they should also be using high level punctuation consistently and mostly correctly throughout all their work. They also need to be using a mature writing style, with original and thoughtful ideas. </a:t>
            </a:r>
            <a:endParaRPr sz="18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pic>
        <p:nvPicPr>
          <p:cNvPr id="322" name="Google Shape;322;gff3bd0c0ac_0_10"/>
          <p:cNvPicPr preferRelativeResize="0"/>
          <p:nvPr/>
        </p:nvPicPr>
        <p:blipFill rotWithShape="1">
          <a:blip r:embed="rId3">
            <a:alphaModFix/>
          </a:blip>
          <a:srcRect/>
          <a:stretch/>
        </p:blipFill>
        <p:spPr>
          <a:xfrm>
            <a:off x="249238" y="115887"/>
            <a:ext cx="8645525" cy="6408738"/>
          </a:xfrm>
          <a:prstGeom prst="rect">
            <a:avLst/>
          </a:prstGeom>
          <a:noFill/>
          <a:ln>
            <a:noFill/>
          </a:ln>
        </p:spPr>
      </p:pic>
      <p:sp>
        <p:nvSpPr>
          <p:cNvPr id="323" name="Google Shape;323;gff3bd0c0ac_0_10"/>
          <p:cNvSpPr txBox="1"/>
          <p:nvPr/>
        </p:nvSpPr>
        <p:spPr>
          <a:xfrm>
            <a:off x="645000" y="335100"/>
            <a:ext cx="7854000" cy="6434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u="sng">
                <a:latin typeface="Comic Sans MS"/>
                <a:ea typeface="Comic Sans MS"/>
                <a:cs typeface="Comic Sans MS"/>
                <a:sym typeface="Comic Sans MS"/>
              </a:rPr>
              <a:t>Writing expectations for year 6 </a:t>
            </a:r>
            <a:endParaRPr sz="2000" u="sng">
              <a:latin typeface="Comic Sans MS"/>
              <a:ea typeface="Comic Sans MS"/>
              <a:cs typeface="Comic Sans MS"/>
              <a:sym typeface="Comic Sans MS"/>
            </a:endParaRPr>
          </a:p>
          <a:p>
            <a:pPr marL="0" lvl="0" indent="0" algn="l" rtl="0">
              <a:spcBef>
                <a:spcPts val="0"/>
              </a:spcBef>
              <a:spcAft>
                <a:spcPts val="0"/>
              </a:spcAft>
              <a:buNone/>
            </a:pPr>
            <a:endParaRPr sz="2200">
              <a:latin typeface="Comic Sans MS"/>
              <a:ea typeface="Comic Sans MS"/>
              <a:cs typeface="Comic Sans MS"/>
              <a:sym typeface="Comic Sans MS"/>
            </a:endParaRPr>
          </a:p>
          <a:p>
            <a:pPr marL="0" lvl="0" indent="0" algn="l" rtl="0">
              <a:spcBef>
                <a:spcPts val="0"/>
              </a:spcBef>
              <a:spcAft>
                <a:spcPts val="0"/>
              </a:spcAft>
              <a:buNone/>
            </a:pPr>
            <a:r>
              <a:rPr lang="en-US" sz="1600"/>
              <a:t>For a child to reach the expected year 6 standard, they must be able to consistently and accurately use all the SPAG and literacy strategies from year 5 as well as all of the SPAG Mr Pipe spoke about earlier.</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US" sz="1600"/>
              <a:t>Their success criteria would be the same as the year 5 one, but would also contain the following.</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US" sz="1600"/>
              <a:t>Passive voice</a:t>
            </a:r>
            <a:endParaRPr sz="1600"/>
          </a:p>
          <a:p>
            <a:pPr marL="457200" lvl="0" indent="-330200" algn="l" rtl="0">
              <a:spcBef>
                <a:spcPts val="0"/>
              </a:spcBef>
              <a:spcAft>
                <a:spcPts val="0"/>
              </a:spcAft>
              <a:buSzPts val="1600"/>
              <a:buChar char="●"/>
            </a:pPr>
            <a:r>
              <a:rPr lang="en-US" sz="1600"/>
              <a:t>A shift in formality </a:t>
            </a:r>
            <a:endParaRPr sz="1600"/>
          </a:p>
          <a:p>
            <a:pPr marL="457200" lvl="0" indent="-330200" algn="l" rtl="0">
              <a:spcBef>
                <a:spcPts val="0"/>
              </a:spcBef>
              <a:spcAft>
                <a:spcPts val="0"/>
              </a:spcAft>
              <a:buSzPts val="1600"/>
              <a:buChar char="●"/>
            </a:pPr>
            <a:r>
              <a:rPr lang="en-US" sz="1600"/>
              <a:t>The subjunctive mood. (It is essential that he be rewarded for all of his efforts.) </a:t>
            </a:r>
            <a:endParaRPr sz="1600"/>
          </a:p>
          <a:p>
            <a:pPr marL="457200" lvl="0" indent="-330200" algn="l" rtl="0">
              <a:spcBef>
                <a:spcPts val="0"/>
              </a:spcBef>
              <a:spcAft>
                <a:spcPts val="0"/>
              </a:spcAft>
              <a:buSzPts val="1600"/>
              <a:buChar char="●"/>
            </a:pPr>
            <a:r>
              <a:rPr lang="en-US" sz="1600"/>
              <a:t>Verb tenses, with a natural shift in tense</a:t>
            </a:r>
            <a:endParaRPr sz="1600"/>
          </a:p>
          <a:p>
            <a:pPr marL="457200" lvl="0" indent="-330200" algn="l" rtl="0">
              <a:spcBef>
                <a:spcPts val="0"/>
              </a:spcBef>
              <a:spcAft>
                <a:spcPts val="0"/>
              </a:spcAft>
              <a:buSzPts val="1600"/>
              <a:buChar char="●"/>
            </a:pPr>
            <a:r>
              <a:rPr lang="en-US" sz="1600"/>
              <a:t>Writing from different viewpoints  </a:t>
            </a:r>
            <a:endParaRPr sz="1600"/>
          </a:p>
          <a:p>
            <a:pPr marL="0" lvl="0" indent="0" algn="l" rtl="0">
              <a:spcBef>
                <a:spcPts val="0"/>
              </a:spcBef>
              <a:spcAft>
                <a:spcPts val="0"/>
              </a:spcAft>
              <a:buNone/>
            </a:pPr>
            <a:endParaRPr sz="1600"/>
          </a:p>
          <a:p>
            <a:pPr marL="0" lvl="0" indent="0" algn="l" rtl="0">
              <a:spcBef>
                <a:spcPts val="0"/>
              </a:spcBef>
              <a:spcAft>
                <a:spcPts val="0"/>
              </a:spcAft>
              <a:buNone/>
            </a:pPr>
            <a:endParaRPr sz="1600"/>
          </a:p>
          <a:p>
            <a:pPr marL="0" lvl="0" indent="0" algn="l" rtl="0">
              <a:spcBef>
                <a:spcPts val="0"/>
              </a:spcBef>
              <a:spcAft>
                <a:spcPts val="0"/>
              </a:spcAft>
              <a:buNone/>
            </a:pPr>
            <a:r>
              <a:rPr lang="en-US" sz="1600"/>
              <a:t>For a child to reach the exceeding year 6 standard they must also included the following: </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US" sz="1600"/>
              <a:t>Show a natural and conscious control over formality</a:t>
            </a:r>
            <a:endParaRPr sz="1600"/>
          </a:p>
          <a:p>
            <a:pPr marL="457200" lvl="0" indent="-330200" algn="l" rtl="0">
              <a:spcBef>
                <a:spcPts val="0"/>
              </a:spcBef>
              <a:spcAft>
                <a:spcPts val="0"/>
              </a:spcAft>
              <a:buSzPts val="1600"/>
              <a:buChar char="●"/>
            </a:pPr>
            <a:r>
              <a:rPr lang="en-US" sz="1600"/>
              <a:t>To independently choose the appropriate register for their writing</a:t>
            </a:r>
            <a:endParaRPr sz="1600"/>
          </a:p>
          <a:p>
            <a:pPr marL="457200" lvl="0" indent="-330200" algn="l" rtl="0">
              <a:spcBef>
                <a:spcPts val="0"/>
              </a:spcBef>
              <a:spcAft>
                <a:spcPts val="0"/>
              </a:spcAft>
              <a:buSzPts val="1600"/>
              <a:buChar char="●"/>
            </a:pPr>
            <a:r>
              <a:rPr lang="en-US" sz="1600"/>
              <a:t>To use all punctuation and HL punctuation correctly, with no mistakes, and be able to spell accurately with little to no mistakes.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BFDFD"/>
            </a:gs>
            <a:gs pos="74000">
              <a:srgbClr val="DFF0F2"/>
            </a:gs>
            <a:gs pos="83000">
              <a:srgbClr val="DFF0F2"/>
            </a:gs>
            <a:gs pos="100000">
              <a:srgbClr val="E9F5F6"/>
            </a:gs>
          </a:gsLst>
          <a:lin ang="5400012" scaled="0"/>
        </a:gradFill>
        <a:effectLst/>
      </p:bgPr>
    </p:bg>
    <p:spTree>
      <p:nvGrpSpPr>
        <p:cNvPr id="1" name="Shape 327"/>
        <p:cNvGrpSpPr/>
        <p:nvPr/>
      </p:nvGrpSpPr>
      <p:grpSpPr>
        <a:xfrm>
          <a:off x="0" y="0"/>
          <a:ext cx="0" cy="0"/>
          <a:chOff x="0" y="0"/>
          <a:chExt cx="0" cy="0"/>
        </a:xfrm>
      </p:grpSpPr>
      <p:pic>
        <p:nvPicPr>
          <p:cNvPr id="328" name="Google Shape;328;g13f1c90a101_1_10"/>
          <p:cNvPicPr preferRelativeResize="0"/>
          <p:nvPr/>
        </p:nvPicPr>
        <p:blipFill rotWithShape="1">
          <a:blip r:embed="rId3">
            <a:alphaModFix/>
          </a:blip>
          <a:srcRect l="27287" t="18475" r="33864" b="20329"/>
          <a:stretch/>
        </p:blipFill>
        <p:spPr>
          <a:xfrm>
            <a:off x="1399310" y="439305"/>
            <a:ext cx="6964219" cy="6170826"/>
          </a:xfrm>
          <a:prstGeom prst="rect">
            <a:avLst/>
          </a:prstGeom>
          <a:noFill/>
          <a:ln>
            <a:noFill/>
          </a:ln>
        </p:spPr>
      </p:pic>
      <p:sp>
        <p:nvSpPr>
          <p:cNvPr id="329" name="Google Shape;329;g13f1c90a101_1_10"/>
          <p:cNvSpPr txBox="1">
            <a:spLocks noGrp="1"/>
          </p:cNvSpPr>
          <p:nvPr>
            <p:ph type="body" idx="1"/>
          </p:nvPr>
        </p:nvSpPr>
        <p:spPr>
          <a:xfrm>
            <a:off x="6068291" y="2571386"/>
            <a:ext cx="2396700" cy="3336900"/>
          </a:xfrm>
          <a:prstGeom prst="rect">
            <a:avLst/>
          </a:prstGeom>
          <a:noFill/>
          <a:ln>
            <a:noFill/>
          </a:ln>
        </p:spPr>
        <p:txBody>
          <a:bodyPr spcFirstLastPara="1" wrap="square" lIns="91425" tIns="45700" rIns="91425" bIns="45700" anchor="t" anchorCtr="0">
            <a:noAutofit/>
          </a:bodyPr>
          <a:lstStyle/>
          <a:p>
            <a:pPr marL="25400" lvl="0" indent="0" algn="l" rtl="0">
              <a:lnSpc>
                <a:spcPct val="150000"/>
              </a:lnSpc>
              <a:spcBef>
                <a:spcPts val="640"/>
              </a:spcBef>
              <a:spcAft>
                <a:spcPts val="0"/>
              </a:spcAft>
              <a:buSzPts val="3200"/>
              <a:buNone/>
            </a:pPr>
            <a:r>
              <a:rPr lang="en-US" sz="1400">
                <a:latin typeface="Comic Sans MS"/>
                <a:ea typeface="Comic Sans MS"/>
                <a:cs typeface="Comic Sans MS"/>
                <a:sym typeface="Comic Sans MS"/>
              </a:rPr>
              <a:t>VIPERS is an acronym to aid the recall of the 6 reading domains as part of the UK’s reading curriculum.  </a:t>
            </a:r>
            <a:endParaRPr sz="1400">
              <a:latin typeface="Comic Sans MS"/>
              <a:ea typeface="Comic Sans MS"/>
              <a:cs typeface="Comic Sans MS"/>
              <a:sym typeface="Comic Sans MS"/>
            </a:endParaRPr>
          </a:p>
          <a:p>
            <a:pPr marL="25400" lvl="0" indent="0" algn="l" rtl="0">
              <a:lnSpc>
                <a:spcPct val="150000"/>
              </a:lnSpc>
              <a:spcBef>
                <a:spcPts val="640"/>
              </a:spcBef>
              <a:spcAft>
                <a:spcPts val="0"/>
              </a:spcAft>
              <a:buSzPts val="3200"/>
              <a:buNone/>
            </a:pPr>
            <a:r>
              <a:rPr lang="en-US" sz="1400">
                <a:latin typeface="Comic Sans MS"/>
                <a:ea typeface="Comic Sans MS"/>
                <a:cs typeface="Comic Sans MS"/>
                <a:sym typeface="Comic Sans MS"/>
              </a:rPr>
              <a:t>They are the key areas which we feel children need to know and understand in order to improve their comprehension of texts.</a:t>
            </a:r>
            <a:endParaRPr/>
          </a:p>
          <a:p>
            <a:pPr marL="25400" lvl="0" indent="0" algn="l" rtl="0">
              <a:lnSpc>
                <a:spcPct val="150000"/>
              </a:lnSpc>
              <a:spcBef>
                <a:spcPts val="640"/>
              </a:spcBef>
              <a:spcAft>
                <a:spcPts val="0"/>
              </a:spcAft>
              <a:buSzPts val="3200"/>
              <a:buNone/>
            </a:pPr>
            <a:endParaRPr sz="1400">
              <a:latin typeface="Comic Sans MS"/>
              <a:ea typeface="Comic Sans MS"/>
              <a:cs typeface="Comic Sans MS"/>
              <a:sym typeface="Comic Sans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BFDFD"/>
            </a:gs>
            <a:gs pos="74000">
              <a:srgbClr val="DFF0F2"/>
            </a:gs>
            <a:gs pos="83000">
              <a:srgbClr val="DFF0F2"/>
            </a:gs>
            <a:gs pos="100000">
              <a:srgbClr val="E9F5F6"/>
            </a:gs>
          </a:gsLst>
          <a:lin ang="5400012" scaled="0"/>
        </a:gradFill>
        <a:effectLst/>
      </p:bgPr>
    </p:bg>
    <p:spTree>
      <p:nvGrpSpPr>
        <p:cNvPr id="1" name="Shape 333"/>
        <p:cNvGrpSpPr/>
        <p:nvPr/>
      </p:nvGrpSpPr>
      <p:grpSpPr>
        <a:xfrm>
          <a:off x="0" y="0"/>
          <a:ext cx="0" cy="0"/>
          <a:chOff x="0" y="0"/>
          <a:chExt cx="0" cy="0"/>
        </a:xfrm>
      </p:grpSpPr>
      <p:sp>
        <p:nvSpPr>
          <p:cNvPr id="334" name="Google Shape;334;g13f1c90a101_1_15"/>
          <p:cNvSpPr txBox="1">
            <a:spLocks noGrp="1"/>
          </p:cNvSpPr>
          <p:nvPr>
            <p:ph type="title"/>
          </p:nvPr>
        </p:nvSpPr>
        <p:spPr>
          <a:xfrm>
            <a:off x="1047028" y="-69561"/>
            <a:ext cx="6896100" cy="11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r>
              <a:rPr lang="en-US" sz="3600" u="sng">
                <a:latin typeface="Comic Sans MS"/>
                <a:ea typeface="Comic Sans MS"/>
                <a:cs typeface="Comic Sans MS"/>
                <a:sym typeface="Comic Sans MS"/>
              </a:rPr>
              <a:t>Vocabulary</a:t>
            </a:r>
            <a:endParaRPr sz="3600" u="sng">
              <a:latin typeface="Comic Sans MS"/>
              <a:ea typeface="Comic Sans MS"/>
              <a:cs typeface="Comic Sans MS"/>
              <a:sym typeface="Comic Sans MS"/>
            </a:endParaRPr>
          </a:p>
        </p:txBody>
      </p:sp>
      <p:sp>
        <p:nvSpPr>
          <p:cNvPr id="335" name="Google Shape;335;g13f1c90a101_1_15"/>
          <p:cNvSpPr txBox="1">
            <a:spLocks noGrp="1"/>
          </p:cNvSpPr>
          <p:nvPr>
            <p:ph type="body" idx="1"/>
          </p:nvPr>
        </p:nvSpPr>
        <p:spPr>
          <a:xfrm>
            <a:off x="566737" y="2120323"/>
            <a:ext cx="8198700" cy="5853000"/>
          </a:xfrm>
          <a:prstGeom prst="rect">
            <a:avLst/>
          </a:prstGeom>
          <a:noFill/>
          <a:ln>
            <a:noFill/>
          </a:ln>
        </p:spPr>
        <p:txBody>
          <a:bodyPr spcFirstLastPara="1" wrap="square" lIns="91425" tIns="45700" rIns="91425" bIns="45700" anchor="t" anchorCtr="0">
            <a:noAutofit/>
          </a:bodyPr>
          <a:lstStyle/>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What do the words ...... and …… suggest about the character, setting and mood? </a:t>
            </a:r>
            <a:endParaRPr sz="1800">
              <a:latin typeface="Comic Sans MS"/>
              <a:ea typeface="Comic Sans MS"/>
              <a:cs typeface="Comic Sans MS"/>
              <a:sym typeface="Comic Sans MS"/>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Which word tells you that….?</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Which keyword tells you about the character/setting/mood?</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Find one word in the text which means…… </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Find and highlight the word that is closest in meaning to……. </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Find a word or phrase which shows/suggests that…….</a:t>
            </a:r>
            <a:endParaRPr/>
          </a:p>
        </p:txBody>
      </p:sp>
      <p:sp>
        <p:nvSpPr>
          <p:cNvPr id="336" name="Google Shape;336;g13f1c90a101_1_15"/>
          <p:cNvSpPr txBox="1">
            <a:spLocks noGrp="1"/>
          </p:cNvSpPr>
          <p:nvPr>
            <p:ph type="body" idx="2"/>
          </p:nvPr>
        </p:nvSpPr>
        <p:spPr>
          <a:xfrm>
            <a:off x="401783" y="1361209"/>
            <a:ext cx="7402800" cy="685200"/>
          </a:xfrm>
          <a:prstGeom prst="rect">
            <a:avLst/>
          </a:prstGeom>
          <a:noFill/>
          <a:ln>
            <a:noFill/>
          </a:ln>
        </p:spPr>
        <p:txBody>
          <a:bodyPr spcFirstLastPara="1" wrap="square" lIns="91425" tIns="45700" rIns="91425" bIns="45700" anchor="t" anchorCtr="0">
            <a:noAutofit/>
          </a:bodyPr>
          <a:lstStyle/>
          <a:p>
            <a:pPr marL="457200" lvl="0" indent="-228600" algn="l" rtl="0">
              <a:lnSpc>
                <a:spcPct val="150000"/>
              </a:lnSpc>
              <a:spcBef>
                <a:spcPts val="280"/>
              </a:spcBef>
              <a:spcAft>
                <a:spcPts val="0"/>
              </a:spcAft>
              <a:buSzPts val="1400"/>
              <a:buNone/>
            </a:pPr>
            <a:r>
              <a:rPr lang="en-US" sz="1800" b="1">
                <a:latin typeface="Comic Sans MS"/>
                <a:ea typeface="Comic Sans MS"/>
                <a:cs typeface="Comic Sans MS"/>
                <a:sym typeface="Comic Sans MS"/>
              </a:rPr>
              <a:t>Find and explain the meaning of words in context.</a:t>
            </a:r>
            <a:endParaRPr sz="1800" b="1">
              <a:latin typeface="Comic Sans MS"/>
              <a:ea typeface="Comic Sans MS"/>
              <a:cs typeface="Comic Sans MS"/>
              <a:sym typeface="Comic Sans MS"/>
            </a:endParaRPr>
          </a:p>
          <a:p>
            <a:pPr marL="457200" lvl="0" indent="-228600" algn="l" rtl="0">
              <a:lnSpc>
                <a:spcPct val="100000"/>
              </a:lnSpc>
              <a:spcBef>
                <a:spcPts val="280"/>
              </a:spcBef>
              <a:spcAft>
                <a:spcPts val="0"/>
              </a:spcAft>
              <a:buClr>
                <a:schemeClr val="dk1"/>
              </a:buClr>
              <a:buSzPts val="1400"/>
              <a:buFont typeface="Arial"/>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BFDFD"/>
            </a:gs>
            <a:gs pos="74000">
              <a:srgbClr val="DFF0F2"/>
            </a:gs>
            <a:gs pos="83000">
              <a:srgbClr val="DFF0F2"/>
            </a:gs>
            <a:gs pos="100000">
              <a:srgbClr val="E9F5F6"/>
            </a:gs>
          </a:gsLst>
          <a:lin ang="5400012" scaled="0"/>
        </a:gradFill>
        <a:effectLst/>
      </p:bgPr>
    </p:bg>
    <p:spTree>
      <p:nvGrpSpPr>
        <p:cNvPr id="1" name="Shape 340"/>
        <p:cNvGrpSpPr/>
        <p:nvPr/>
      </p:nvGrpSpPr>
      <p:grpSpPr>
        <a:xfrm>
          <a:off x="0" y="0"/>
          <a:ext cx="0" cy="0"/>
          <a:chOff x="0" y="0"/>
          <a:chExt cx="0" cy="0"/>
        </a:xfrm>
      </p:grpSpPr>
      <p:sp>
        <p:nvSpPr>
          <p:cNvPr id="341" name="Google Shape;341;g13f1c90a101_1_21"/>
          <p:cNvSpPr txBox="1">
            <a:spLocks noGrp="1"/>
          </p:cNvSpPr>
          <p:nvPr>
            <p:ph type="title"/>
          </p:nvPr>
        </p:nvSpPr>
        <p:spPr>
          <a:xfrm>
            <a:off x="1047027" y="84859"/>
            <a:ext cx="6896100" cy="834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r>
              <a:rPr lang="en-US" sz="3600" u="sng">
                <a:latin typeface="Comic Sans MS"/>
                <a:ea typeface="Comic Sans MS"/>
                <a:cs typeface="Comic Sans MS"/>
                <a:sym typeface="Comic Sans MS"/>
              </a:rPr>
              <a:t>Inference</a:t>
            </a:r>
            <a:endParaRPr sz="3600" u="sng">
              <a:latin typeface="Comic Sans MS"/>
              <a:ea typeface="Comic Sans MS"/>
              <a:cs typeface="Comic Sans MS"/>
              <a:sym typeface="Comic Sans MS"/>
            </a:endParaRPr>
          </a:p>
        </p:txBody>
      </p:sp>
      <p:sp>
        <p:nvSpPr>
          <p:cNvPr id="342" name="Google Shape;342;g13f1c90a101_1_21"/>
          <p:cNvSpPr txBox="1">
            <a:spLocks noGrp="1"/>
          </p:cNvSpPr>
          <p:nvPr>
            <p:ph type="body" idx="1"/>
          </p:nvPr>
        </p:nvSpPr>
        <p:spPr>
          <a:xfrm>
            <a:off x="395864" y="3049185"/>
            <a:ext cx="8198700" cy="5853000"/>
          </a:xfrm>
          <a:prstGeom prst="rect">
            <a:avLst/>
          </a:prstGeom>
          <a:noFill/>
          <a:ln>
            <a:noFill/>
          </a:ln>
        </p:spPr>
        <p:txBody>
          <a:bodyPr spcFirstLastPara="1" wrap="square" lIns="91425" tIns="45700" rIns="91425" bIns="45700" anchor="t" anchorCtr="0">
            <a:noAutofit/>
          </a:bodyPr>
          <a:lstStyle/>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How do these words make the reader feel? How does this paragraph suggest this? </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How do the descriptions of …… show that they are …?</a:t>
            </a:r>
            <a:endParaRPr sz="1800">
              <a:latin typeface="Comic Sans MS"/>
              <a:ea typeface="Comic Sans MS"/>
              <a:cs typeface="Comic Sans MS"/>
              <a:sym typeface="Comic Sans MS"/>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How can you tell that…?</a:t>
            </a:r>
            <a:endParaRPr sz="1800">
              <a:latin typeface="Comic Sans MS"/>
              <a:ea typeface="Comic Sans MS"/>
              <a:cs typeface="Comic Sans MS"/>
              <a:sym typeface="Comic Sans MS"/>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What impression of …… do you get from these paragraphs?</a:t>
            </a:r>
            <a:endParaRPr sz="1800">
              <a:latin typeface="Comic Sans MS"/>
              <a:ea typeface="Comic Sans MS"/>
              <a:cs typeface="Comic Sans MS"/>
              <a:sym typeface="Comic Sans MS"/>
            </a:endParaRPr>
          </a:p>
        </p:txBody>
      </p:sp>
      <p:sp>
        <p:nvSpPr>
          <p:cNvPr id="343" name="Google Shape;343;g13f1c90a101_1_21"/>
          <p:cNvSpPr txBox="1">
            <a:spLocks noGrp="1"/>
          </p:cNvSpPr>
          <p:nvPr>
            <p:ph type="body" idx="2"/>
          </p:nvPr>
        </p:nvSpPr>
        <p:spPr>
          <a:xfrm>
            <a:off x="395864" y="744971"/>
            <a:ext cx="7402800" cy="347400"/>
          </a:xfrm>
          <a:prstGeom prst="rect">
            <a:avLst/>
          </a:prstGeom>
          <a:noFill/>
          <a:ln>
            <a:noFill/>
          </a:ln>
        </p:spPr>
        <p:txBody>
          <a:bodyPr spcFirstLastPara="1" wrap="square" lIns="91425" tIns="45700" rIns="91425" bIns="45700" anchor="t" anchorCtr="0">
            <a:noAutofit/>
          </a:bodyPr>
          <a:lstStyle/>
          <a:p>
            <a:pPr marL="514350" lvl="0" indent="-196850" algn="l" rtl="0">
              <a:lnSpc>
                <a:spcPct val="150000"/>
              </a:lnSpc>
              <a:spcBef>
                <a:spcPts val="280"/>
              </a:spcBef>
              <a:spcAft>
                <a:spcPts val="0"/>
              </a:spcAft>
              <a:buSzPts val="1400"/>
              <a:buFont typeface="Arial"/>
              <a:buNone/>
            </a:pPr>
            <a:endParaRPr sz="1800">
              <a:latin typeface="Comic Sans MS"/>
              <a:ea typeface="Comic Sans MS"/>
              <a:cs typeface="Comic Sans MS"/>
              <a:sym typeface="Comic Sans MS"/>
            </a:endParaRPr>
          </a:p>
          <a:p>
            <a:pPr marL="228600" lvl="0" indent="0" algn="l" rtl="0">
              <a:lnSpc>
                <a:spcPct val="150000"/>
              </a:lnSpc>
              <a:spcBef>
                <a:spcPts val="280"/>
              </a:spcBef>
              <a:spcAft>
                <a:spcPts val="0"/>
              </a:spcAft>
              <a:buSzPts val="1400"/>
              <a:buNone/>
            </a:pPr>
            <a:r>
              <a:rPr lang="en-US" sz="1800" b="1">
                <a:latin typeface="Comic Sans MS"/>
                <a:ea typeface="Comic Sans MS"/>
                <a:cs typeface="Comic Sans MS"/>
                <a:sym typeface="Comic Sans MS"/>
              </a:rPr>
              <a:t>Make and justify inferences using evidence from the text.</a:t>
            </a:r>
            <a:endParaRPr sz="1800" b="1">
              <a:latin typeface="Comic Sans MS"/>
              <a:ea typeface="Comic Sans MS"/>
              <a:cs typeface="Comic Sans MS"/>
              <a:sym typeface="Comic Sans MS"/>
            </a:endParaRPr>
          </a:p>
          <a:p>
            <a:pPr marL="571500" lvl="0" indent="-342900" algn="l" rtl="0">
              <a:lnSpc>
                <a:spcPct val="150000"/>
              </a:lnSpc>
              <a:spcBef>
                <a:spcPts val="280"/>
              </a:spcBef>
              <a:spcAft>
                <a:spcPts val="0"/>
              </a:spcAft>
              <a:buSzPts val="1400"/>
              <a:buFont typeface="Arial"/>
              <a:buAutoNum type="arabicPeriod"/>
            </a:pPr>
            <a:r>
              <a:rPr lang="en-US" sz="1600">
                <a:latin typeface="Comic Sans MS"/>
                <a:ea typeface="Comic Sans MS"/>
                <a:cs typeface="Comic Sans MS"/>
                <a:sym typeface="Comic Sans MS"/>
              </a:rPr>
              <a:t>Clues (text evidence)</a:t>
            </a:r>
            <a:endParaRPr/>
          </a:p>
          <a:p>
            <a:pPr marL="571500" lvl="0" indent="-342900" algn="l" rtl="0">
              <a:lnSpc>
                <a:spcPct val="150000"/>
              </a:lnSpc>
              <a:spcBef>
                <a:spcPts val="280"/>
              </a:spcBef>
              <a:spcAft>
                <a:spcPts val="0"/>
              </a:spcAft>
              <a:buSzPts val="1400"/>
              <a:buFont typeface="Arial"/>
              <a:buAutoNum type="arabicPeriod"/>
            </a:pPr>
            <a:r>
              <a:rPr lang="en-US" sz="1600">
                <a:latin typeface="Comic Sans MS"/>
                <a:ea typeface="Comic Sans MS"/>
                <a:cs typeface="Comic Sans MS"/>
                <a:sym typeface="Comic Sans MS"/>
              </a:rPr>
              <a:t>What you already know (prior knowledge)</a:t>
            </a:r>
            <a:endParaRPr/>
          </a:p>
          <a:p>
            <a:pPr marL="571500" lvl="0" indent="-342900" algn="l" rtl="0">
              <a:lnSpc>
                <a:spcPct val="150000"/>
              </a:lnSpc>
              <a:spcBef>
                <a:spcPts val="280"/>
              </a:spcBef>
              <a:spcAft>
                <a:spcPts val="0"/>
              </a:spcAft>
              <a:buSzPts val="1400"/>
              <a:buFont typeface="Arial"/>
              <a:buAutoNum type="arabicPeriod"/>
            </a:pPr>
            <a:r>
              <a:rPr lang="en-US" sz="1600">
                <a:latin typeface="Comic Sans MS"/>
                <a:ea typeface="Comic Sans MS"/>
                <a:cs typeface="Comic Sans MS"/>
                <a:sym typeface="Comic Sans MS"/>
              </a:rPr>
              <a:t>Form an idea (make an inference)</a:t>
            </a:r>
            <a:endParaRPr/>
          </a:p>
          <a:p>
            <a:pPr marL="228600" lvl="0" indent="0" algn="l" rtl="0">
              <a:lnSpc>
                <a:spcPct val="150000"/>
              </a:lnSpc>
              <a:spcBef>
                <a:spcPts val="280"/>
              </a:spcBef>
              <a:spcAft>
                <a:spcPts val="0"/>
              </a:spcAft>
              <a:buSzPts val="1400"/>
              <a:buNone/>
            </a:pPr>
            <a:endParaRPr sz="1800">
              <a:latin typeface="Comic Sans MS"/>
              <a:ea typeface="Comic Sans MS"/>
              <a:cs typeface="Comic Sans MS"/>
              <a:sym typeface="Comic Sans M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BFDFD"/>
            </a:gs>
            <a:gs pos="74000">
              <a:srgbClr val="DFF0F2"/>
            </a:gs>
            <a:gs pos="83000">
              <a:srgbClr val="DFF0F2"/>
            </a:gs>
            <a:gs pos="100000">
              <a:srgbClr val="E9F5F6"/>
            </a:gs>
          </a:gsLst>
          <a:lin ang="5400012" scaled="0"/>
        </a:gradFill>
        <a:effectLst/>
      </p:bgPr>
    </p:bg>
    <p:spTree>
      <p:nvGrpSpPr>
        <p:cNvPr id="1" name="Shape 347"/>
        <p:cNvGrpSpPr/>
        <p:nvPr/>
      </p:nvGrpSpPr>
      <p:grpSpPr>
        <a:xfrm>
          <a:off x="0" y="0"/>
          <a:ext cx="0" cy="0"/>
          <a:chOff x="0" y="0"/>
          <a:chExt cx="0" cy="0"/>
        </a:xfrm>
      </p:grpSpPr>
      <p:sp>
        <p:nvSpPr>
          <p:cNvPr id="348" name="Google Shape;348;g13f1c90a101_1_27"/>
          <p:cNvSpPr txBox="1">
            <a:spLocks noGrp="1"/>
          </p:cNvSpPr>
          <p:nvPr>
            <p:ph type="title"/>
          </p:nvPr>
        </p:nvSpPr>
        <p:spPr>
          <a:xfrm>
            <a:off x="1047028" y="-69561"/>
            <a:ext cx="6896100" cy="11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r>
              <a:rPr lang="en-US" sz="3600" u="sng">
                <a:latin typeface="Comic Sans MS"/>
                <a:ea typeface="Comic Sans MS"/>
                <a:cs typeface="Comic Sans MS"/>
                <a:sym typeface="Comic Sans MS"/>
              </a:rPr>
              <a:t>Predict</a:t>
            </a:r>
            <a:endParaRPr sz="3600" u="sng">
              <a:latin typeface="Comic Sans MS"/>
              <a:ea typeface="Comic Sans MS"/>
              <a:cs typeface="Comic Sans MS"/>
              <a:sym typeface="Comic Sans MS"/>
            </a:endParaRPr>
          </a:p>
        </p:txBody>
      </p:sp>
      <p:sp>
        <p:nvSpPr>
          <p:cNvPr id="349" name="Google Shape;349;g13f1c90a101_1_27"/>
          <p:cNvSpPr txBox="1">
            <a:spLocks noGrp="1"/>
          </p:cNvSpPr>
          <p:nvPr>
            <p:ph type="body" idx="1"/>
          </p:nvPr>
        </p:nvSpPr>
        <p:spPr>
          <a:xfrm>
            <a:off x="548265" y="2264929"/>
            <a:ext cx="8198700" cy="5853000"/>
          </a:xfrm>
          <a:prstGeom prst="rect">
            <a:avLst/>
          </a:prstGeom>
          <a:noFill/>
          <a:ln>
            <a:noFill/>
          </a:ln>
        </p:spPr>
        <p:txBody>
          <a:bodyPr spcFirstLastPara="1" wrap="square" lIns="91425" tIns="45700" rIns="91425" bIns="45700" anchor="t" anchorCtr="0">
            <a:noAutofit/>
          </a:bodyPr>
          <a:lstStyle/>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From the cover what do you think this text is going to be about?</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What does this paragraph suggest will happen next? What makes you think this?</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Do you think the choice of setting will influence how the plot develops? Explain your answer using evidence from the text. </a:t>
            </a:r>
            <a:endParaRPr sz="1800">
              <a:latin typeface="Comic Sans MS"/>
              <a:ea typeface="Comic Sans MS"/>
              <a:cs typeface="Comic Sans MS"/>
              <a:sym typeface="Comic Sans MS"/>
            </a:endParaRPr>
          </a:p>
        </p:txBody>
      </p:sp>
      <p:sp>
        <p:nvSpPr>
          <p:cNvPr id="350" name="Google Shape;350;g13f1c90a101_1_27"/>
          <p:cNvSpPr txBox="1">
            <a:spLocks noGrp="1"/>
          </p:cNvSpPr>
          <p:nvPr>
            <p:ph type="body" idx="2"/>
          </p:nvPr>
        </p:nvSpPr>
        <p:spPr>
          <a:xfrm>
            <a:off x="401783" y="1361209"/>
            <a:ext cx="7402800" cy="685200"/>
          </a:xfrm>
          <a:prstGeom prst="rect">
            <a:avLst/>
          </a:prstGeom>
          <a:noFill/>
          <a:ln>
            <a:noFill/>
          </a:ln>
        </p:spPr>
        <p:txBody>
          <a:bodyPr spcFirstLastPara="1" wrap="square" lIns="91425" tIns="45700" rIns="91425" bIns="45700" anchor="t" anchorCtr="0">
            <a:noAutofit/>
          </a:bodyPr>
          <a:lstStyle/>
          <a:p>
            <a:pPr marL="228600" lvl="0" indent="0" algn="l" rtl="0">
              <a:lnSpc>
                <a:spcPct val="150000"/>
              </a:lnSpc>
              <a:spcBef>
                <a:spcPts val="280"/>
              </a:spcBef>
              <a:spcAft>
                <a:spcPts val="0"/>
              </a:spcAft>
              <a:buSzPts val="1400"/>
              <a:buNone/>
            </a:pPr>
            <a:r>
              <a:rPr lang="en-US" sz="1800" b="1">
                <a:latin typeface="Comic Sans MS"/>
                <a:ea typeface="Comic Sans MS"/>
                <a:cs typeface="Comic Sans MS"/>
                <a:sym typeface="Comic Sans MS"/>
              </a:rPr>
              <a:t>Predict what might happen from the details given and implied.</a:t>
            </a:r>
            <a:endParaRPr/>
          </a:p>
          <a:p>
            <a:pPr marL="457200" lvl="0" indent="-228600" algn="l" rtl="0">
              <a:lnSpc>
                <a:spcPct val="100000"/>
              </a:lnSpc>
              <a:spcBef>
                <a:spcPts val="280"/>
              </a:spcBef>
              <a:spcAft>
                <a:spcPts val="0"/>
              </a:spcAft>
              <a:buClr>
                <a:schemeClr val="dk1"/>
              </a:buClr>
              <a:buSzPts val="1400"/>
              <a:buFont typeface="Arial"/>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BFDFD"/>
            </a:gs>
            <a:gs pos="74000">
              <a:srgbClr val="DFF0F2"/>
            </a:gs>
            <a:gs pos="83000">
              <a:srgbClr val="DFF0F2"/>
            </a:gs>
            <a:gs pos="100000">
              <a:srgbClr val="E9F5F6"/>
            </a:gs>
          </a:gsLst>
          <a:lin ang="5400012" scaled="0"/>
        </a:gradFill>
        <a:effectLst/>
      </p:bgPr>
    </p:bg>
    <p:spTree>
      <p:nvGrpSpPr>
        <p:cNvPr id="1" name="Shape 354"/>
        <p:cNvGrpSpPr/>
        <p:nvPr/>
      </p:nvGrpSpPr>
      <p:grpSpPr>
        <a:xfrm>
          <a:off x="0" y="0"/>
          <a:ext cx="0" cy="0"/>
          <a:chOff x="0" y="0"/>
          <a:chExt cx="0" cy="0"/>
        </a:xfrm>
      </p:grpSpPr>
      <p:sp>
        <p:nvSpPr>
          <p:cNvPr id="355" name="Google Shape;355;g13f1c90a101_1_33"/>
          <p:cNvSpPr txBox="1">
            <a:spLocks noGrp="1"/>
          </p:cNvSpPr>
          <p:nvPr>
            <p:ph type="title"/>
          </p:nvPr>
        </p:nvSpPr>
        <p:spPr>
          <a:xfrm>
            <a:off x="1047028" y="-69561"/>
            <a:ext cx="6896100" cy="11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r>
              <a:rPr lang="en-US" sz="3600" u="sng">
                <a:latin typeface="Comic Sans MS"/>
                <a:ea typeface="Comic Sans MS"/>
                <a:cs typeface="Comic Sans MS"/>
                <a:sym typeface="Comic Sans MS"/>
              </a:rPr>
              <a:t>Explain</a:t>
            </a:r>
            <a:endParaRPr sz="3600" u="sng">
              <a:latin typeface="Comic Sans MS"/>
              <a:ea typeface="Comic Sans MS"/>
              <a:cs typeface="Comic Sans MS"/>
              <a:sym typeface="Comic Sans MS"/>
            </a:endParaRPr>
          </a:p>
        </p:txBody>
      </p:sp>
      <p:sp>
        <p:nvSpPr>
          <p:cNvPr id="356" name="Google Shape;356;g13f1c90a101_1_33"/>
          <p:cNvSpPr txBox="1">
            <a:spLocks noGrp="1"/>
          </p:cNvSpPr>
          <p:nvPr>
            <p:ph type="body" idx="1"/>
          </p:nvPr>
        </p:nvSpPr>
        <p:spPr>
          <a:xfrm>
            <a:off x="395875" y="2925573"/>
            <a:ext cx="8198700" cy="3420600"/>
          </a:xfrm>
          <a:prstGeom prst="rect">
            <a:avLst/>
          </a:prstGeom>
          <a:noFill/>
          <a:ln>
            <a:noFill/>
          </a:ln>
        </p:spPr>
        <p:txBody>
          <a:bodyPr spcFirstLastPara="1" wrap="square" lIns="91425" tIns="45700" rIns="91425" bIns="45700" anchor="t" anchorCtr="0">
            <a:noAutofit/>
          </a:bodyPr>
          <a:lstStyle/>
          <a:p>
            <a:pPr marL="457200" lvl="0" indent="-431800" algn="l" rtl="0">
              <a:lnSpc>
                <a:spcPct val="115000"/>
              </a:lnSpc>
              <a:spcBef>
                <a:spcPts val="640"/>
              </a:spcBef>
              <a:spcAft>
                <a:spcPts val="0"/>
              </a:spcAft>
              <a:buSzPts val="3200"/>
              <a:buChar char="•"/>
            </a:pPr>
            <a:r>
              <a:rPr lang="en-US" sz="1600">
                <a:latin typeface="Comic Sans MS"/>
                <a:ea typeface="Comic Sans MS"/>
                <a:cs typeface="Comic Sans MS"/>
                <a:sym typeface="Comic Sans MS"/>
              </a:rPr>
              <a:t>What is the purpose of this text feature?</a:t>
            </a:r>
            <a:endParaRPr/>
          </a:p>
          <a:p>
            <a:pPr marL="457200" lvl="0" indent="-431800" algn="l" rtl="0">
              <a:lnSpc>
                <a:spcPct val="115000"/>
              </a:lnSpc>
              <a:spcBef>
                <a:spcPts val="640"/>
              </a:spcBef>
              <a:spcAft>
                <a:spcPts val="0"/>
              </a:spcAft>
              <a:buSzPts val="3200"/>
              <a:buChar char="•"/>
            </a:pPr>
            <a:r>
              <a:rPr lang="en-US" sz="1600">
                <a:latin typeface="Comic Sans MS"/>
                <a:ea typeface="Comic Sans MS"/>
                <a:cs typeface="Comic Sans MS"/>
                <a:sym typeface="Comic Sans MS"/>
              </a:rPr>
              <a:t>Is the use of ….. effective?</a:t>
            </a:r>
            <a:endParaRPr/>
          </a:p>
          <a:p>
            <a:pPr marL="457200" lvl="0" indent="-431800" algn="l" rtl="0">
              <a:lnSpc>
                <a:spcPct val="115000"/>
              </a:lnSpc>
              <a:spcBef>
                <a:spcPts val="640"/>
              </a:spcBef>
              <a:spcAft>
                <a:spcPts val="0"/>
              </a:spcAft>
              <a:buSzPts val="3200"/>
              <a:buChar char="•"/>
            </a:pPr>
            <a:r>
              <a:rPr lang="en-US" sz="1600">
                <a:latin typeface="Comic Sans MS"/>
                <a:ea typeface="Comic Sans MS"/>
                <a:cs typeface="Comic Sans MS"/>
                <a:sym typeface="Comic Sans MS"/>
              </a:rPr>
              <a:t>The mood of the character changes throughout the text. Find and copy the phrases which show this.</a:t>
            </a:r>
            <a:endParaRPr/>
          </a:p>
          <a:p>
            <a:pPr marL="457200" lvl="0" indent="-431800" algn="l" rtl="0">
              <a:lnSpc>
                <a:spcPct val="115000"/>
              </a:lnSpc>
              <a:spcBef>
                <a:spcPts val="640"/>
              </a:spcBef>
              <a:spcAft>
                <a:spcPts val="0"/>
              </a:spcAft>
              <a:buSzPts val="3200"/>
              <a:buChar char="•"/>
            </a:pPr>
            <a:r>
              <a:rPr lang="en-US" sz="1600">
                <a:latin typeface="Comic Sans MS"/>
                <a:ea typeface="Comic Sans MS"/>
                <a:cs typeface="Comic Sans MS"/>
                <a:sym typeface="Comic Sans MS"/>
              </a:rPr>
              <a:t>What effect does ….. have on the audience?</a:t>
            </a:r>
            <a:endParaRPr/>
          </a:p>
          <a:p>
            <a:pPr marL="457200" lvl="0" indent="-431800" algn="l" rtl="0">
              <a:lnSpc>
                <a:spcPct val="115000"/>
              </a:lnSpc>
              <a:spcBef>
                <a:spcPts val="640"/>
              </a:spcBef>
              <a:spcAft>
                <a:spcPts val="0"/>
              </a:spcAft>
              <a:buSzPts val="3200"/>
              <a:buChar char="•"/>
            </a:pPr>
            <a:r>
              <a:rPr lang="en-US" sz="1600">
                <a:latin typeface="Comic Sans MS"/>
                <a:ea typeface="Comic Sans MS"/>
                <a:cs typeface="Comic Sans MS"/>
                <a:sym typeface="Comic Sans MS"/>
              </a:rPr>
              <a:t>How does the author engage the reader here?</a:t>
            </a:r>
            <a:endParaRPr/>
          </a:p>
          <a:p>
            <a:pPr marL="0" lvl="0" indent="0" algn="l" rtl="0">
              <a:lnSpc>
                <a:spcPct val="115000"/>
              </a:lnSpc>
              <a:spcBef>
                <a:spcPts val="640"/>
              </a:spcBef>
              <a:spcAft>
                <a:spcPts val="0"/>
              </a:spcAft>
              <a:buNone/>
            </a:pPr>
            <a:endParaRPr sz="1600">
              <a:latin typeface="Comic Sans MS"/>
              <a:ea typeface="Comic Sans MS"/>
              <a:cs typeface="Comic Sans MS"/>
              <a:sym typeface="Comic Sans MS"/>
            </a:endParaRPr>
          </a:p>
        </p:txBody>
      </p:sp>
      <p:sp>
        <p:nvSpPr>
          <p:cNvPr id="357" name="Google Shape;357;g13f1c90a101_1_33"/>
          <p:cNvSpPr txBox="1">
            <a:spLocks noGrp="1"/>
          </p:cNvSpPr>
          <p:nvPr>
            <p:ph type="body" idx="2"/>
          </p:nvPr>
        </p:nvSpPr>
        <p:spPr>
          <a:xfrm>
            <a:off x="401783" y="1361209"/>
            <a:ext cx="7402800" cy="685200"/>
          </a:xfrm>
          <a:prstGeom prst="rect">
            <a:avLst/>
          </a:prstGeom>
          <a:noFill/>
          <a:ln>
            <a:noFill/>
          </a:ln>
        </p:spPr>
        <p:txBody>
          <a:bodyPr spcFirstLastPara="1" wrap="square" lIns="91425" tIns="45700" rIns="91425" bIns="45700" anchor="t" anchorCtr="0">
            <a:noAutofit/>
          </a:bodyPr>
          <a:lstStyle/>
          <a:p>
            <a:pPr marL="514350" lvl="0" indent="-285750" algn="l" rtl="0">
              <a:lnSpc>
                <a:spcPct val="150000"/>
              </a:lnSpc>
              <a:spcBef>
                <a:spcPts val="280"/>
              </a:spcBef>
              <a:spcAft>
                <a:spcPts val="0"/>
              </a:spcAft>
              <a:buSzPts val="1400"/>
              <a:buFont typeface="Arial"/>
              <a:buChar char="•"/>
            </a:pPr>
            <a:r>
              <a:rPr lang="en-US" b="1">
                <a:latin typeface="Comic Sans MS"/>
                <a:ea typeface="Comic Sans MS"/>
                <a:cs typeface="Comic Sans MS"/>
                <a:sym typeface="Comic Sans MS"/>
              </a:rPr>
              <a:t>Explain how content is related and contributes to the meaning as a whole.</a:t>
            </a:r>
            <a:endParaRPr/>
          </a:p>
          <a:p>
            <a:pPr marL="514350" lvl="0" indent="-285750" algn="l" rtl="0">
              <a:lnSpc>
                <a:spcPct val="150000"/>
              </a:lnSpc>
              <a:spcBef>
                <a:spcPts val="280"/>
              </a:spcBef>
              <a:spcAft>
                <a:spcPts val="0"/>
              </a:spcAft>
              <a:buSzPts val="1400"/>
              <a:buFont typeface="Arial"/>
              <a:buChar char="•"/>
            </a:pPr>
            <a:r>
              <a:rPr lang="en-US" b="1">
                <a:latin typeface="Comic Sans MS"/>
                <a:ea typeface="Comic Sans MS"/>
                <a:cs typeface="Comic Sans MS"/>
                <a:sym typeface="Comic Sans MS"/>
              </a:rPr>
              <a:t>Explain how meaning is enhanced through choice of language.</a:t>
            </a:r>
            <a:endParaRPr/>
          </a:p>
          <a:p>
            <a:pPr marL="514350" lvl="0" indent="-285750" algn="l" rtl="0">
              <a:lnSpc>
                <a:spcPct val="150000"/>
              </a:lnSpc>
              <a:spcBef>
                <a:spcPts val="280"/>
              </a:spcBef>
              <a:spcAft>
                <a:spcPts val="0"/>
              </a:spcAft>
              <a:buSzPts val="1400"/>
              <a:buFont typeface="Arial"/>
              <a:buChar char="•"/>
            </a:pPr>
            <a:r>
              <a:rPr lang="en-US" b="1">
                <a:latin typeface="Comic Sans MS"/>
                <a:ea typeface="Comic Sans MS"/>
                <a:cs typeface="Comic Sans MS"/>
                <a:sym typeface="Comic Sans MS"/>
              </a:rPr>
              <a:t>Explain the themes and patterns that develop across the text.</a:t>
            </a:r>
            <a:endParaRPr/>
          </a:p>
          <a:p>
            <a:pPr marL="514350" lvl="0" indent="-285750" algn="l" rtl="0">
              <a:lnSpc>
                <a:spcPct val="150000"/>
              </a:lnSpc>
              <a:spcBef>
                <a:spcPts val="280"/>
              </a:spcBef>
              <a:spcAft>
                <a:spcPts val="0"/>
              </a:spcAft>
              <a:buSzPts val="1400"/>
              <a:buFont typeface="Arial"/>
              <a:buChar char="•"/>
            </a:pPr>
            <a:r>
              <a:rPr lang="en-US" b="1">
                <a:latin typeface="Comic Sans MS"/>
                <a:ea typeface="Comic Sans MS"/>
                <a:cs typeface="Comic Sans MS"/>
                <a:sym typeface="Comic Sans MS"/>
              </a:rPr>
              <a:t>Explain how information contributes to the overall experience.</a:t>
            </a:r>
            <a:endParaRPr/>
          </a:p>
          <a:p>
            <a:pPr marL="457200" lvl="0" indent="-228600" algn="l" rtl="0">
              <a:lnSpc>
                <a:spcPct val="100000"/>
              </a:lnSpc>
              <a:spcBef>
                <a:spcPts val="280"/>
              </a:spcBef>
              <a:spcAft>
                <a:spcPts val="0"/>
              </a:spcAft>
              <a:buClr>
                <a:schemeClr val="dk1"/>
              </a:buClr>
              <a:buSzPts val="1400"/>
              <a:buFont typeface="Arial"/>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BFDFD"/>
            </a:gs>
            <a:gs pos="74000">
              <a:srgbClr val="DFF0F2"/>
            </a:gs>
            <a:gs pos="83000">
              <a:srgbClr val="DFF0F2"/>
            </a:gs>
            <a:gs pos="100000">
              <a:srgbClr val="E9F5F6"/>
            </a:gs>
          </a:gsLst>
          <a:lin ang="5400012" scaled="0"/>
        </a:gradFill>
        <a:effectLst/>
      </p:bgPr>
    </p:bg>
    <p:spTree>
      <p:nvGrpSpPr>
        <p:cNvPr id="1" name="Shape 361"/>
        <p:cNvGrpSpPr/>
        <p:nvPr/>
      </p:nvGrpSpPr>
      <p:grpSpPr>
        <a:xfrm>
          <a:off x="0" y="0"/>
          <a:ext cx="0" cy="0"/>
          <a:chOff x="0" y="0"/>
          <a:chExt cx="0" cy="0"/>
        </a:xfrm>
      </p:grpSpPr>
      <p:sp>
        <p:nvSpPr>
          <p:cNvPr id="362" name="Google Shape;362;g13f1c90a101_1_39"/>
          <p:cNvSpPr txBox="1">
            <a:spLocks noGrp="1"/>
          </p:cNvSpPr>
          <p:nvPr>
            <p:ph type="title"/>
          </p:nvPr>
        </p:nvSpPr>
        <p:spPr>
          <a:xfrm>
            <a:off x="1047028" y="-69561"/>
            <a:ext cx="6896100" cy="11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r>
              <a:rPr lang="en-US" sz="3600" u="sng">
                <a:latin typeface="Comic Sans MS"/>
                <a:ea typeface="Comic Sans MS"/>
                <a:cs typeface="Comic Sans MS"/>
                <a:sym typeface="Comic Sans MS"/>
              </a:rPr>
              <a:t>Retrieve</a:t>
            </a:r>
            <a:endParaRPr sz="3600" u="sng">
              <a:latin typeface="Comic Sans MS"/>
              <a:ea typeface="Comic Sans MS"/>
              <a:cs typeface="Comic Sans MS"/>
              <a:sym typeface="Comic Sans MS"/>
            </a:endParaRPr>
          </a:p>
        </p:txBody>
      </p:sp>
      <p:sp>
        <p:nvSpPr>
          <p:cNvPr id="363" name="Google Shape;363;g13f1c90a101_1_39"/>
          <p:cNvSpPr txBox="1">
            <a:spLocks noGrp="1"/>
          </p:cNvSpPr>
          <p:nvPr>
            <p:ph type="body" idx="1"/>
          </p:nvPr>
        </p:nvSpPr>
        <p:spPr>
          <a:xfrm>
            <a:off x="483610" y="2628323"/>
            <a:ext cx="8198700" cy="5853000"/>
          </a:xfrm>
          <a:prstGeom prst="rect">
            <a:avLst/>
          </a:prstGeom>
          <a:noFill/>
          <a:ln>
            <a:noFill/>
          </a:ln>
        </p:spPr>
        <p:txBody>
          <a:bodyPr spcFirstLastPara="1" wrap="square" lIns="91425" tIns="45700" rIns="91425" bIns="45700" anchor="t" anchorCtr="0">
            <a:noAutofit/>
          </a:bodyPr>
          <a:lstStyle/>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How would you describe this story/text? What genre is it? How do you know? </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How did…? How often…? Who had…? Who is…? Who did….?</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What happened to…?</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What can you learn from …… from this section?</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The story is told from whose perspective? </a:t>
            </a:r>
            <a:endParaRPr/>
          </a:p>
          <a:p>
            <a:pPr marL="457200" lvl="0" indent="-228600" algn="l" rtl="0">
              <a:lnSpc>
                <a:spcPct val="150000"/>
              </a:lnSpc>
              <a:spcBef>
                <a:spcPts val="640"/>
              </a:spcBef>
              <a:spcAft>
                <a:spcPts val="0"/>
              </a:spcAft>
              <a:buSzPts val="3200"/>
              <a:buNone/>
            </a:pPr>
            <a:endParaRPr sz="1800">
              <a:latin typeface="Comic Sans MS"/>
              <a:ea typeface="Comic Sans MS"/>
              <a:cs typeface="Comic Sans MS"/>
              <a:sym typeface="Comic Sans MS"/>
            </a:endParaRPr>
          </a:p>
        </p:txBody>
      </p:sp>
      <p:sp>
        <p:nvSpPr>
          <p:cNvPr id="364" name="Google Shape;364;g13f1c90a101_1_39"/>
          <p:cNvSpPr txBox="1">
            <a:spLocks noGrp="1"/>
          </p:cNvSpPr>
          <p:nvPr>
            <p:ph type="body" idx="2"/>
          </p:nvPr>
        </p:nvSpPr>
        <p:spPr>
          <a:xfrm>
            <a:off x="401783" y="1361209"/>
            <a:ext cx="7809300" cy="685200"/>
          </a:xfrm>
          <a:prstGeom prst="rect">
            <a:avLst/>
          </a:prstGeom>
          <a:noFill/>
          <a:ln>
            <a:noFill/>
          </a:ln>
        </p:spPr>
        <p:txBody>
          <a:bodyPr spcFirstLastPara="1" wrap="square" lIns="91425" tIns="45700" rIns="91425" bIns="45700" anchor="t" anchorCtr="0">
            <a:noAutofit/>
          </a:bodyPr>
          <a:lstStyle/>
          <a:p>
            <a:pPr marL="228600" lvl="0" indent="0" algn="l" rtl="0">
              <a:lnSpc>
                <a:spcPct val="150000"/>
              </a:lnSpc>
              <a:spcBef>
                <a:spcPts val="280"/>
              </a:spcBef>
              <a:spcAft>
                <a:spcPts val="0"/>
              </a:spcAft>
              <a:buSzPts val="1400"/>
              <a:buNone/>
            </a:pPr>
            <a:r>
              <a:rPr lang="en-US" sz="1800" b="1">
                <a:latin typeface="Comic Sans MS"/>
                <a:ea typeface="Comic Sans MS"/>
                <a:cs typeface="Comic Sans MS"/>
                <a:sym typeface="Comic Sans MS"/>
              </a:rPr>
              <a:t>Retrieve and record information and identify key details from fiction and non-fiction.</a:t>
            </a:r>
            <a:endParaRPr/>
          </a:p>
          <a:p>
            <a:pPr marL="457200" lvl="0" indent="-228600" algn="l" rtl="0">
              <a:lnSpc>
                <a:spcPct val="100000"/>
              </a:lnSpc>
              <a:spcBef>
                <a:spcPts val="280"/>
              </a:spcBef>
              <a:spcAft>
                <a:spcPts val="0"/>
              </a:spcAft>
              <a:buClr>
                <a:schemeClr val="dk1"/>
              </a:buClr>
              <a:buSzPts val="1400"/>
              <a:buFont typeface="Arial"/>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FBFDFD"/>
            </a:gs>
            <a:gs pos="74000">
              <a:srgbClr val="DFF0F2"/>
            </a:gs>
            <a:gs pos="83000">
              <a:srgbClr val="DFF0F2"/>
            </a:gs>
            <a:gs pos="100000">
              <a:srgbClr val="E9F5F6"/>
            </a:gs>
          </a:gsLst>
          <a:lin ang="5400012" scaled="0"/>
        </a:gradFill>
        <a:effectLst/>
      </p:bgPr>
    </p:bg>
    <p:spTree>
      <p:nvGrpSpPr>
        <p:cNvPr id="1" name="Shape 368"/>
        <p:cNvGrpSpPr/>
        <p:nvPr/>
      </p:nvGrpSpPr>
      <p:grpSpPr>
        <a:xfrm>
          <a:off x="0" y="0"/>
          <a:ext cx="0" cy="0"/>
          <a:chOff x="0" y="0"/>
          <a:chExt cx="0" cy="0"/>
        </a:xfrm>
      </p:grpSpPr>
      <p:sp>
        <p:nvSpPr>
          <p:cNvPr id="369" name="Google Shape;369;g13f1c90a101_1_45"/>
          <p:cNvSpPr txBox="1">
            <a:spLocks noGrp="1"/>
          </p:cNvSpPr>
          <p:nvPr>
            <p:ph type="title"/>
          </p:nvPr>
        </p:nvSpPr>
        <p:spPr>
          <a:xfrm>
            <a:off x="1047028" y="-69561"/>
            <a:ext cx="6896100" cy="11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r>
              <a:rPr lang="en-US" sz="3600" u="sng">
                <a:latin typeface="Comic Sans MS"/>
                <a:ea typeface="Comic Sans MS"/>
                <a:cs typeface="Comic Sans MS"/>
                <a:sym typeface="Comic Sans MS"/>
              </a:rPr>
              <a:t>Summarise</a:t>
            </a:r>
            <a:endParaRPr sz="3600" u="sng">
              <a:latin typeface="Comic Sans MS"/>
              <a:ea typeface="Comic Sans MS"/>
              <a:cs typeface="Comic Sans MS"/>
              <a:sym typeface="Comic Sans MS"/>
            </a:endParaRPr>
          </a:p>
        </p:txBody>
      </p:sp>
      <p:sp>
        <p:nvSpPr>
          <p:cNvPr id="370" name="Google Shape;370;g13f1c90a101_1_45"/>
          <p:cNvSpPr txBox="1">
            <a:spLocks noGrp="1"/>
          </p:cNvSpPr>
          <p:nvPr>
            <p:ph type="body" idx="1"/>
          </p:nvPr>
        </p:nvSpPr>
        <p:spPr>
          <a:xfrm>
            <a:off x="566737" y="2120323"/>
            <a:ext cx="8198700" cy="5853000"/>
          </a:xfrm>
          <a:prstGeom prst="rect">
            <a:avLst/>
          </a:prstGeom>
          <a:noFill/>
          <a:ln>
            <a:noFill/>
          </a:ln>
        </p:spPr>
        <p:txBody>
          <a:bodyPr spcFirstLastPara="1" wrap="square" lIns="91425" tIns="45700" rIns="91425" bIns="45700" anchor="t" anchorCtr="0">
            <a:noAutofit/>
          </a:bodyPr>
          <a:lstStyle/>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Can you number these events 1-5 in the order that they happened?</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What happened after …….?</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What was the first thing that happened in the story?</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Can you summarise in a sentence the opening/middle/end of the story?</a:t>
            </a:r>
            <a:endParaRPr/>
          </a:p>
          <a:p>
            <a:pPr marL="457200" lvl="0" indent="-431800" algn="l" rtl="0">
              <a:lnSpc>
                <a:spcPct val="115000"/>
              </a:lnSpc>
              <a:spcBef>
                <a:spcPts val="640"/>
              </a:spcBef>
              <a:spcAft>
                <a:spcPts val="0"/>
              </a:spcAft>
              <a:buSzPts val="3200"/>
              <a:buChar char="•"/>
            </a:pPr>
            <a:r>
              <a:rPr lang="en-US" sz="1800">
                <a:latin typeface="Comic Sans MS"/>
                <a:ea typeface="Comic Sans MS"/>
                <a:cs typeface="Comic Sans MS"/>
                <a:sym typeface="Comic Sans MS"/>
              </a:rPr>
              <a:t>In what order do these chapter headings come in the story?</a:t>
            </a:r>
            <a:endParaRPr sz="1800">
              <a:latin typeface="Comic Sans MS"/>
              <a:ea typeface="Comic Sans MS"/>
              <a:cs typeface="Comic Sans MS"/>
              <a:sym typeface="Comic Sans MS"/>
            </a:endParaRPr>
          </a:p>
        </p:txBody>
      </p:sp>
      <p:sp>
        <p:nvSpPr>
          <p:cNvPr id="371" name="Google Shape;371;g13f1c90a101_1_45"/>
          <p:cNvSpPr txBox="1">
            <a:spLocks noGrp="1"/>
          </p:cNvSpPr>
          <p:nvPr>
            <p:ph type="body" idx="2"/>
          </p:nvPr>
        </p:nvSpPr>
        <p:spPr>
          <a:xfrm>
            <a:off x="401783" y="1361209"/>
            <a:ext cx="7402800" cy="685200"/>
          </a:xfrm>
          <a:prstGeom prst="rect">
            <a:avLst/>
          </a:prstGeom>
          <a:noFill/>
          <a:ln>
            <a:noFill/>
          </a:ln>
        </p:spPr>
        <p:txBody>
          <a:bodyPr spcFirstLastPara="1" wrap="square" lIns="91425" tIns="45700" rIns="91425" bIns="45700" anchor="t" anchorCtr="0">
            <a:noAutofit/>
          </a:bodyPr>
          <a:lstStyle/>
          <a:p>
            <a:pPr marL="228600" lvl="0" indent="0" algn="l" rtl="0">
              <a:lnSpc>
                <a:spcPct val="150000"/>
              </a:lnSpc>
              <a:spcBef>
                <a:spcPts val="280"/>
              </a:spcBef>
              <a:spcAft>
                <a:spcPts val="0"/>
              </a:spcAft>
              <a:buSzPts val="1400"/>
              <a:buNone/>
            </a:pPr>
            <a:r>
              <a:rPr lang="en-US" sz="1800" b="1">
                <a:latin typeface="Comic Sans MS"/>
                <a:ea typeface="Comic Sans MS"/>
                <a:cs typeface="Comic Sans MS"/>
                <a:sym typeface="Comic Sans MS"/>
              </a:rPr>
              <a:t>Summarise the main ideas from more than one paragraph.</a:t>
            </a:r>
            <a:endParaRPr sz="1800" b="1">
              <a:latin typeface="Comic Sans MS"/>
              <a:ea typeface="Comic Sans MS"/>
              <a:cs typeface="Comic Sans MS"/>
              <a:sym typeface="Comic Sans MS"/>
            </a:endParaRPr>
          </a:p>
          <a:p>
            <a:pPr marL="457200" lvl="0" indent="-228600" algn="l" rtl="0">
              <a:lnSpc>
                <a:spcPct val="100000"/>
              </a:lnSpc>
              <a:spcBef>
                <a:spcPts val="280"/>
              </a:spcBef>
              <a:spcAft>
                <a:spcPts val="0"/>
              </a:spcAft>
              <a:buClr>
                <a:schemeClr val="dk1"/>
              </a:buClr>
              <a:buSzPts val="1400"/>
              <a:buFont typeface="Arial"/>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FBFDFD"/>
            </a:gs>
            <a:gs pos="74000">
              <a:srgbClr val="DFF0F2"/>
            </a:gs>
            <a:gs pos="83000">
              <a:srgbClr val="DFF0F2"/>
            </a:gs>
            <a:gs pos="100000">
              <a:srgbClr val="E9F5F6"/>
            </a:gs>
          </a:gsLst>
          <a:lin ang="5400012" scaled="0"/>
        </a:gradFill>
        <a:effectLst/>
      </p:bgPr>
    </p:bg>
    <p:spTree>
      <p:nvGrpSpPr>
        <p:cNvPr id="1" name="Shape 375"/>
        <p:cNvGrpSpPr/>
        <p:nvPr/>
      </p:nvGrpSpPr>
      <p:grpSpPr>
        <a:xfrm>
          <a:off x="0" y="0"/>
          <a:ext cx="0" cy="0"/>
          <a:chOff x="0" y="0"/>
          <a:chExt cx="0" cy="0"/>
        </a:xfrm>
      </p:grpSpPr>
      <p:sp>
        <p:nvSpPr>
          <p:cNvPr id="376" name="Google Shape;376;g13f1c90a101_1_51"/>
          <p:cNvSpPr txBox="1">
            <a:spLocks noGrp="1"/>
          </p:cNvSpPr>
          <p:nvPr>
            <p:ph type="title"/>
          </p:nvPr>
        </p:nvSpPr>
        <p:spPr>
          <a:xfrm>
            <a:off x="457199" y="697923"/>
            <a:ext cx="3008400" cy="995700"/>
          </a:xfrm>
          <a:prstGeom prst="rect">
            <a:avLst/>
          </a:prstGeom>
          <a:noFill/>
          <a:ln>
            <a:noFill/>
          </a:ln>
        </p:spPr>
        <p:txBody>
          <a:bodyPr spcFirstLastPara="1" wrap="square" lIns="91425" tIns="45700" rIns="91425" bIns="45700" anchor="b" anchorCtr="0">
            <a:noAutofit/>
          </a:bodyPr>
          <a:lstStyle/>
          <a:p>
            <a:pPr marL="0" lvl="0" indent="0" algn="l" rtl="0">
              <a:lnSpc>
                <a:spcPct val="150000"/>
              </a:lnSpc>
              <a:spcBef>
                <a:spcPts val="0"/>
              </a:spcBef>
              <a:spcAft>
                <a:spcPts val="0"/>
              </a:spcAft>
              <a:buSzPts val="1400"/>
              <a:buNone/>
            </a:pPr>
            <a:r>
              <a:rPr lang="en-US">
                <a:latin typeface="Comic Sans MS"/>
                <a:ea typeface="Comic Sans MS"/>
                <a:cs typeface="Comic Sans MS"/>
                <a:sym typeface="Comic Sans MS"/>
              </a:rPr>
              <a:t>Children should be encouraged to read every day.</a:t>
            </a:r>
            <a:endParaRPr>
              <a:latin typeface="Comic Sans MS"/>
              <a:ea typeface="Comic Sans MS"/>
              <a:cs typeface="Comic Sans MS"/>
              <a:sym typeface="Comic Sans MS"/>
            </a:endParaRPr>
          </a:p>
        </p:txBody>
      </p:sp>
      <p:sp>
        <p:nvSpPr>
          <p:cNvPr id="377" name="Google Shape;377;g13f1c90a101_1_51"/>
          <p:cNvSpPr txBox="1">
            <a:spLocks noGrp="1"/>
          </p:cNvSpPr>
          <p:nvPr>
            <p:ph type="body" idx="1"/>
          </p:nvPr>
        </p:nvSpPr>
        <p:spPr>
          <a:xfrm>
            <a:off x="3916800" y="835395"/>
            <a:ext cx="4870500" cy="5430300"/>
          </a:xfrm>
          <a:prstGeom prst="rect">
            <a:avLst/>
          </a:prstGeom>
          <a:noFill/>
          <a:ln>
            <a:noFill/>
          </a:ln>
        </p:spPr>
        <p:txBody>
          <a:bodyPr spcFirstLastPara="1" wrap="square" lIns="91425" tIns="45700" rIns="91425" bIns="45700" anchor="t" anchorCtr="0">
            <a:noAutofit/>
          </a:bodyPr>
          <a:lstStyle/>
          <a:p>
            <a:pPr marL="25400" lvl="0" indent="0" algn="l" rtl="0">
              <a:lnSpc>
                <a:spcPct val="150000"/>
              </a:lnSpc>
              <a:spcBef>
                <a:spcPts val="640"/>
              </a:spcBef>
              <a:spcAft>
                <a:spcPts val="0"/>
              </a:spcAft>
              <a:buSzPts val="3200"/>
              <a:buNone/>
            </a:pPr>
            <a:r>
              <a:rPr lang="en-US" sz="1600" b="1">
                <a:latin typeface="Comic Sans MS"/>
                <a:ea typeface="Comic Sans MS"/>
                <a:cs typeface="Comic Sans MS"/>
                <a:sym typeface="Comic Sans MS"/>
              </a:rPr>
              <a:t>Top ten reading benefits for children:</a:t>
            </a:r>
            <a:endParaRPr/>
          </a:p>
          <a:p>
            <a:pPr marL="457200" lvl="0" indent="-330200" algn="l" rtl="0">
              <a:lnSpc>
                <a:spcPct val="150000"/>
              </a:lnSpc>
              <a:spcBef>
                <a:spcPts val="640"/>
              </a:spcBef>
              <a:spcAft>
                <a:spcPts val="0"/>
              </a:spcAft>
              <a:buSzPts val="1600"/>
              <a:buFont typeface="Comic Sans MS"/>
              <a:buChar char="•"/>
            </a:pPr>
            <a:r>
              <a:rPr lang="en-US" sz="1600">
                <a:latin typeface="Comic Sans MS"/>
                <a:ea typeface="Comic Sans MS"/>
                <a:cs typeface="Comic Sans MS"/>
                <a:sym typeface="Comic Sans MS"/>
              </a:rPr>
              <a:t>Their vocabulary is larger and more extensive.</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They perform better academically.</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Their imagination can run wild.</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Their creativity skills develop.</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They develop empathy.</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They gain a deeper understanding of their world.</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Their concentration levels improve.</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 parent and child bond improves.</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Their cognitive development is supported.</a:t>
            </a:r>
            <a:endParaRPr sz="3400"/>
          </a:p>
          <a:p>
            <a:pPr marL="457200" lvl="0" indent="-330200" algn="l" rtl="0">
              <a:lnSpc>
                <a:spcPct val="150000"/>
              </a:lnSpc>
              <a:spcBef>
                <a:spcPts val="0"/>
              </a:spcBef>
              <a:spcAft>
                <a:spcPts val="0"/>
              </a:spcAft>
              <a:buSzPts val="1600"/>
              <a:buFont typeface="Comic Sans MS"/>
              <a:buChar char="•"/>
            </a:pPr>
            <a:r>
              <a:rPr lang="en-US" sz="1600">
                <a:latin typeface="Comic Sans MS"/>
                <a:ea typeface="Comic Sans MS"/>
                <a:cs typeface="Comic Sans MS"/>
                <a:sym typeface="Comic Sans MS"/>
              </a:rPr>
              <a:t>Their social skills and interaction improve.</a:t>
            </a:r>
            <a:endParaRPr sz="3400"/>
          </a:p>
        </p:txBody>
      </p:sp>
      <p:sp>
        <p:nvSpPr>
          <p:cNvPr id="378" name="Google Shape;378;g13f1c90a101_1_51"/>
          <p:cNvSpPr txBox="1">
            <a:spLocks noGrp="1"/>
          </p:cNvSpPr>
          <p:nvPr>
            <p:ph type="body" idx="2"/>
          </p:nvPr>
        </p:nvSpPr>
        <p:spPr>
          <a:xfrm>
            <a:off x="200673" y="1693718"/>
            <a:ext cx="3008400" cy="3266100"/>
          </a:xfrm>
          <a:prstGeom prst="rect">
            <a:avLst/>
          </a:prstGeom>
          <a:noFill/>
          <a:ln>
            <a:noFill/>
          </a:ln>
        </p:spPr>
        <p:txBody>
          <a:bodyPr spcFirstLastPara="1" wrap="square" lIns="91425" tIns="45700" rIns="91425" bIns="45700" anchor="t" anchorCtr="0">
            <a:noAutofit/>
          </a:bodyPr>
          <a:lstStyle/>
          <a:p>
            <a:pPr marL="457200" lvl="0" indent="-228600" algn="l" rtl="0">
              <a:lnSpc>
                <a:spcPct val="150000"/>
              </a:lnSpc>
              <a:spcBef>
                <a:spcPts val="280"/>
              </a:spcBef>
              <a:spcAft>
                <a:spcPts val="0"/>
              </a:spcAft>
              <a:buSzPts val="1400"/>
              <a:buNone/>
            </a:pPr>
            <a:endParaRPr>
              <a:latin typeface="Comic Sans MS"/>
              <a:ea typeface="Comic Sans MS"/>
              <a:cs typeface="Comic Sans MS"/>
              <a:sym typeface="Comic Sans MS"/>
            </a:endParaRPr>
          </a:p>
          <a:p>
            <a:pPr marL="457200" lvl="0" indent="-228600" algn="l" rtl="0">
              <a:lnSpc>
                <a:spcPct val="150000"/>
              </a:lnSpc>
              <a:spcBef>
                <a:spcPts val="280"/>
              </a:spcBef>
              <a:spcAft>
                <a:spcPts val="0"/>
              </a:spcAft>
              <a:buSzPts val="1400"/>
              <a:buNone/>
            </a:pPr>
            <a:r>
              <a:rPr lang="en-US">
                <a:latin typeface="Comic Sans MS"/>
                <a:ea typeface="Comic Sans MS"/>
                <a:cs typeface="Comic Sans MS"/>
                <a:sym typeface="Comic Sans MS"/>
              </a:rPr>
              <a:t>Children should read whatever</a:t>
            </a:r>
            <a:endParaRPr/>
          </a:p>
          <a:p>
            <a:pPr marL="457200" lvl="0" indent="-228600" algn="l" rtl="0">
              <a:lnSpc>
                <a:spcPct val="150000"/>
              </a:lnSpc>
              <a:spcBef>
                <a:spcPts val="280"/>
              </a:spcBef>
              <a:spcAft>
                <a:spcPts val="0"/>
              </a:spcAft>
              <a:buSzPts val="1400"/>
              <a:buNone/>
            </a:pPr>
            <a:r>
              <a:rPr lang="en-US">
                <a:latin typeface="Comic Sans MS"/>
                <a:ea typeface="Comic Sans MS"/>
                <a:cs typeface="Comic Sans MS"/>
                <a:sym typeface="Comic Sans MS"/>
              </a:rPr>
              <a:t>they find interesting. </a:t>
            </a:r>
            <a:endParaRPr/>
          </a:p>
          <a:p>
            <a:pPr marL="457200" lvl="0" indent="-228600" algn="l" rtl="0">
              <a:lnSpc>
                <a:spcPct val="150000"/>
              </a:lnSpc>
              <a:spcBef>
                <a:spcPts val="280"/>
              </a:spcBef>
              <a:spcAft>
                <a:spcPts val="0"/>
              </a:spcAft>
              <a:buSzPts val="1400"/>
              <a:buNone/>
            </a:pPr>
            <a:endParaRPr>
              <a:latin typeface="Comic Sans MS"/>
              <a:ea typeface="Comic Sans MS"/>
              <a:cs typeface="Comic Sans MS"/>
              <a:sym typeface="Comic Sans MS"/>
            </a:endParaRPr>
          </a:p>
          <a:p>
            <a:pPr marL="457200" lvl="0" indent="-228600" algn="l" rtl="0">
              <a:lnSpc>
                <a:spcPct val="150000"/>
              </a:lnSpc>
              <a:spcBef>
                <a:spcPts val="280"/>
              </a:spcBef>
              <a:spcAft>
                <a:spcPts val="0"/>
              </a:spcAft>
              <a:buSzPts val="1400"/>
              <a:buNone/>
            </a:pPr>
            <a:r>
              <a:rPr lang="en-US">
                <a:latin typeface="Comic Sans MS"/>
                <a:ea typeface="Comic Sans MS"/>
                <a:cs typeface="Comic Sans MS"/>
                <a:sym typeface="Comic Sans MS"/>
              </a:rPr>
              <a:t>Follow their interests and</a:t>
            </a:r>
            <a:endParaRPr/>
          </a:p>
          <a:p>
            <a:pPr marL="457200" lvl="0" indent="-228600" algn="l" rtl="0">
              <a:lnSpc>
                <a:spcPct val="150000"/>
              </a:lnSpc>
              <a:spcBef>
                <a:spcPts val="280"/>
              </a:spcBef>
              <a:spcAft>
                <a:spcPts val="0"/>
              </a:spcAft>
              <a:buSzPts val="1400"/>
              <a:buNone/>
            </a:pPr>
            <a:r>
              <a:rPr lang="en-US">
                <a:latin typeface="Comic Sans MS"/>
                <a:ea typeface="Comic Sans MS"/>
                <a:cs typeface="Comic Sans MS"/>
                <a:sym typeface="Comic Sans MS"/>
              </a:rPr>
              <a:t>allow them to try books they</a:t>
            </a:r>
            <a:endParaRPr/>
          </a:p>
          <a:p>
            <a:pPr marL="457200" lvl="0" indent="-228600" algn="l" rtl="0">
              <a:lnSpc>
                <a:spcPct val="150000"/>
              </a:lnSpc>
              <a:spcBef>
                <a:spcPts val="280"/>
              </a:spcBef>
              <a:spcAft>
                <a:spcPts val="0"/>
              </a:spcAft>
              <a:buSzPts val="1400"/>
              <a:buNone/>
            </a:pPr>
            <a:r>
              <a:rPr lang="en-US">
                <a:latin typeface="Comic Sans MS"/>
                <a:ea typeface="Comic Sans MS"/>
                <a:cs typeface="Comic Sans MS"/>
                <a:sym typeface="Comic Sans MS"/>
              </a:rPr>
              <a:t>like.</a:t>
            </a:r>
            <a:endParaRPr>
              <a:latin typeface="Comic Sans MS"/>
              <a:ea typeface="Comic Sans MS"/>
              <a:cs typeface="Comic Sans MS"/>
              <a:sym typeface="Comic Sans MS"/>
            </a:endParaRPr>
          </a:p>
        </p:txBody>
      </p:sp>
      <p:pic>
        <p:nvPicPr>
          <p:cNvPr id="379" name="Google Shape;379;g13f1c90a101_1_51" descr="Reading Communities — Just Imagine"/>
          <p:cNvPicPr preferRelativeResize="0"/>
          <p:nvPr/>
        </p:nvPicPr>
        <p:blipFill rotWithShape="1">
          <a:blip r:embed="rId3">
            <a:alphaModFix/>
          </a:blip>
          <a:srcRect/>
          <a:stretch/>
        </p:blipFill>
        <p:spPr>
          <a:xfrm>
            <a:off x="464900" y="4425704"/>
            <a:ext cx="2872352" cy="223616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p:cNvSpPr txBox="1"/>
          <p:nvPr/>
        </p:nvSpPr>
        <p:spPr>
          <a:xfrm>
            <a:off x="0" y="593725"/>
            <a:ext cx="9144000"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13" name="Google Shape;113;p3"/>
          <p:cNvSpPr txBox="1"/>
          <p:nvPr/>
        </p:nvSpPr>
        <p:spPr>
          <a:xfrm>
            <a:off x="0" y="0"/>
            <a:ext cx="9144000" cy="685800"/>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Assessment &amp; Curriculum KS2</a:t>
            </a:r>
            <a:endParaRPr/>
          </a:p>
        </p:txBody>
      </p:sp>
      <p:sp>
        <p:nvSpPr>
          <p:cNvPr id="114" name="Google Shape;114;p3"/>
          <p:cNvSpPr txBox="1"/>
          <p:nvPr/>
        </p:nvSpPr>
        <p:spPr>
          <a:xfrm>
            <a:off x="4924425" y="593725"/>
            <a:ext cx="720725" cy="70167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Em</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Exp</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Exc</a:t>
            </a:r>
            <a:endParaRPr/>
          </a:p>
          <a:p>
            <a:pPr marL="0" marR="0" lvl="0" indent="0" algn="l" rtl="0">
              <a:lnSpc>
                <a:spcPct val="100000"/>
              </a:lnSpc>
              <a:spcBef>
                <a:spcPts val="90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Em</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Exp</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Exc</a:t>
            </a:r>
            <a:endParaRPr/>
          </a:p>
          <a:p>
            <a:pPr marL="0" marR="0" lvl="0" indent="0" algn="l" rtl="0">
              <a:lnSpc>
                <a:spcPct val="100000"/>
              </a:lnSpc>
              <a:spcBef>
                <a:spcPts val="90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Em</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Exp</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Exc</a:t>
            </a:r>
            <a:endParaRPr/>
          </a:p>
          <a:p>
            <a:pPr marL="0" marR="0" lvl="0" indent="0" algn="l" rtl="0">
              <a:lnSpc>
                <a:spcPct val="100000"/>
              </a:lnSpc>
              <a:spcBef>
                <a:spcPts val="90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Em</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Exp</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Exc</a:t>
            </a:r>
            <a:endParaRPr/>
          </a:p>
          <a:p>
            <a:pPr marL="0" marR="0" lvl="0" indent="0" algn="l" rtl="0">
              <a:lnSpc>
                <a:spcPct val="100000"/>
              </a:lnSpc>
              <a:spcBef>
                <a:spcPts val="90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Em</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Exp</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Exc</a:t>
            </a:r>
            <a:endParaRPr/>
          </a:p>
          <a:p>
            <a:pPr marL="0" marR="0" lvl="0" indent="0" algn="l" rtl="0">
              <a:lnSpc>
                <a:spcPct val="100000"/>
              </a:lnSpc>
              <a:spcBef>
                <a:spcPts val="90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5" name="Google Shape;115;p3"/>
          <p:cNvSpPr txBox="1"/>
          <p:nvPr/>
        </p:nvSpPr>
        <p:spPr>
          <a:xfrm>
            <a:off x="1476375" y="3500437"/>
            <a:ext cx="3600450" cy="7842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accent2"/>
              </a:buClr>
              <a:buSzPts val="1800"/>
              <a:buFont typeface="Arial"/>
              <a:buNone/>
            </a:pPr>
            <a:r>
              <a:rPr lang="en-US" sz="1800" b="1" i="0" u="sng">
                <a:solidFill>
                  <a:schemeClr val="accent2"/>
                </a:solidFill>
                <a:latin typeface="Arial"/>
                <a:ea typeface="Arial"/>
                <a:cs typeface="Arial"/>
                <a:sym typeface="Arial"/>
              </a:rPr>
              <a:t>ELGs end of F2</a:t>
            </a:r>
            <a:endParaRPr/>
          </a:p>
          <a:p>
            <a:pPr marL="0" marR="0" lvl="0" indent="0" algn="l" rtl="0">
              <a:lnSpc>
                <a:spcPct val="100000"/>
              </a:lnSpc>
              <a:spcBef>
                <a:spcPts val="900"/>
              </a:spcBef>
              <a:spcAft>
                <a:spcPts val="0"/>
              </a:spcAft>
              <a:buClr>
                <a:schemeClr val="accent2"/>
              </a:buClr>
              <a:buSzPts val="1800"/>
              <a:buFont typeface="Arial"/>
              <a:buNone/>
            </a:pPr>
            <a:r>
              <a:rPr lang="en-US" sz="1800" b="0" i="0" u="sng">
                <a:solidFill>
                  <a:schemeClr val="accent2"/>
                </a:solidFill>
                <a:latin typeface="Arial"/>
                <a:ea typeface="Arial"/>
                <a:cs typeface="Arial"/>
                <a:sym typeface="Arial"/>
              </a:rPr>
              <a:t>KS1 begins</a:t>
            </a:r>
            <a:endParaRPr/>
          </a:p>
        </p:txBody>
      </p:sp>
      <p:sp>
        <p:nvSpPr>
          <p:cNvPr id="116" name="Google Shape;116;p3"/>
          <p:cNvSpPr txBox="1"/>
          <p:nvPr/>
        </p:nvSpPr>
        <p:spPr>
          <a:xfrm>
            <a:off x="5445125" y="3500437"/>
            <a:ext cx="3240087" cy="7842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1800"/>
              <a:buFont typeface="Arial"/>
              <a:buNone/>
            </a:pPr>
            <a:r>
              <a:rPr lang="en-US" sz="1800" b="1" i="0" u="none">
                <a:solidFill>
                  <a:srgbClr val="FF3300"/>
                </a:solidFill>
                <a:latin typeface="Arial"/>
                <a:ea typeface="Arial"/>
                <a:cs typeface="Arial"/>
                <a:sym typeface="Arial"/>
              </a:rPr>
              <a:t>End of Year Four</a:t>
            </a:r>
            <a:endParaRPr/>
          </a:p>
          <a:p>
            <a:pPr marL="0" marR="0" lvl="0" indent="0" algn="l" rtl="0">
              <a:lnSpc>
                <a:spcPct val="100000"/>
              </a:lnSpc>
              <a:spcBef>
                <a:spcPts val="900"/>
              </a:spcBef>
              <a:spcAft>
                <a:spcPts val="0"/>
              </a:spcAft>
              <a:buClr>
                <a:srgbClr val="FF3300"/>
              </a:buClr>
              <a:buSzPts val="1800"/>
              <a:buFont typeface="Arial"/>
              <a:buNone/>
            </a:pPr>
            <a:r>
              <a:rPr lang="en-US" sz="1800" b="1" i="0" u="none">
                <a:solidFill>
                  <a:srgbClr val="FF3300"/>
                </a:solidFill>
                <a:latin typeface="Arial"/>
                <a:ea typeface="Arial"/>
                <a:cs typeface="Arial"/>
                <a:sym typeface="Arial"/>
              </a:rPr>
              <a:t>Higher level Y4 exceeding</a:t>
            </a:r>
            <a:endParaRPr/>
          </a:p>
        </p:txBody>
      </p:sp>
      <p:sp>
        <p:nvSpPr>
          <p:cNvPr id="117" name="Google Shape;117;p3"/>
          <p:cNvSpPr txBox="1"/>
          <p:nvPr/>
        </p:nvSpPr>
        <p:spPr>
          <a:xfrm>
            <a:off x="1476375" y="1916112"/>
            <a:ext cx="1728787"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JANE</a:t>
            </a:r>
            <a:endParaRPr/>
          </a:p>
        </p:txBody>
      </p:sp>
      <p:sp>
        <p:nvSpPr>
          <p:cNvPr id="118" name="Google Shape;118;p3"/>
          <p:cNvSpPr txBox="1"/>
          <p:nvPr/>
        </p:nvSpPr>
        <p:spPr>
          <a:xfrm>
            <a:off x="539750" y="3068637"/>
            <a:ext cx="719137"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19" name="Google Shape;119;p3"/>
          <p:cNvSpPr txBox="1"/>
          <p:nvPr/>
        </p:nvSpPr>
        <p:spPr>
          <a:xfrm>
            <a:off x="1493837" y="4324350"/>
            <a:ext cx="3078162" cy="16160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1800"/>
              <a:buFont typeface="Arial"/>
              <a:buNone/>
            </a:pPr>
            <a:r>
              <a:rPr lang="en-US" sz="1800" b="1" i="0" u="none">
                <a:solidFill>
                  <a:srgbClr val="FF3300"/>
                </a:solidFill>
                <a:latin typeface="Arial"/>
                <a:ea typeface="Arial"/>
                <a:cs typeface="Arial"/>
                <a:sym typeface="Arial"/>
              </a:rPr>
              <a:t>End of Year One</a:t>
            </a:r>
            <a:endParaRPr/>
          </a:p>
          <a:p>
            <a:pPr marL="0" marR="0" lvl="0" indent="0" algn="l" rtl="0">
              <a:lnSpc>
                <a:spcPct val="100000"/>
              </a:lnSpc>
              <a:spcBef>
                <a:spcPts val="900"/>
              </a:spcBef>
              <a:spcAft>
                <a:spcPts val="0"/>
              </a:spcAft>
              <a:buClr>
                <a:srgbClr val="FF3300"/>
              </a:buClr>
              <a:buSzPts val="1800"/>
              <a:buFont typeface="Arial"/>
              <a:buNone/>
            </a:pPr>
            <a:r>
              <a:rPr lang="en-US" sz="1800" b="1" i="0" u="none">
                <a:solidFill>
                  <a:srgbClr val="FF3300"/>
                </a:solidFill>
                <a:latin typeface="Arial"/>
                <a:ea typeface="Arial"/>
                <a:cs typeface="Arial"/>
                <a:sym typeface="Arial"/>
              </a:rPr>
              <a:t>Higher level Y1 exceeding</a:t>
            </a:r>
            <a:endParaRPr/>
          </a:p>
          <a:p>
            <a:pPr marL="0" marR="0" lvl="0" indent="0" algn="l" rtl="0">
              <a:lnSpc>
                <a:spcPct val="100000"/>
              </a:lnSpc>
              <a:spcBef>
                <a:spcPts val="900"/>
              </a:spcBef>
              <a:spcAft>
                <a:spcPts val="0"/>
              </a:spcAft>
              <a:buClr>
                <a:schemeClr val="dk1"/>
              </a:buClr>
              <a:buSzPts val="1800"/>
              <a:buFont typeface="Arial"/>
              <a:buNone/>
            </a:pPr>
            <a:endParaRPr sz="1800" b="1" i="0" u="none">
              <a:solidFill>
                <a:srgbClr val="FF0000"/>
              </a:solidFill>
              <a:latin typeface="Arial"/>
              <a:ea typeface="Arial"/>
              <a:cs typeface="Arial"/>
              <a:sym typeface="Arial"/>
            </a:endParaRPr>
          </a:p>
          <a:p>
            <a:pPr marL="0" marR="0" lvl="0" indent="0" algn="l" rtl="0">
              <a:lnSpc>
                <a:spcPct val="100000"/>
              </a:lnSpc>
              <a:spcBef>
                <a:spcPts val="0"/>
              </a:spcBef>
              <a:spcAft>
                <a:spcPts val="0"/>
              </a:spcAft>
              <a:buNone/>
            </a:pPr>
            <a:endParaRPr sz="1800" b="1" i="0" u="none">
              <a:solidFill>
                <a:srgbClr val="FF0000"/>
              </a:solidFill>
              <a:latin typeface="Arial"/>
              <a:ea typeface="Arial"/>
              <a:cs typeface="Arial"/>
              <a:sym typeface="Arial"/>
            </a:endParaRPr>
          </a:p>
        </p:txBody>
      </p:sp>
      <p:sp>
        <p:nvSpPr>
          <p:cNvPr id="120" name="Google Shape;120;p3"/>
          <p:cNvSpPr txBox="1"/>
          <p:nvPr/>
        </p:nvSpPr>
        <p:spPr>
          <a:xfrm>
            <a:off x="971550" y="3068637"/>
            <a:ext cx="720725" cy="24463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Em</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Exp</a:t>
            </a:r>
            <a:endParaRPr/>
          </a:p>
          <a:p>
            <a:pPr marL="0" marR="0" lvl="0" indent="0" algn="l" rtl="0">
              <a:lnSpc>
                <a:spcPct val="100000"/>
              </a:lnSpc>
              <a:spcBef>
                <a:spcPts val="90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Em</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Exp</a:t>
            </a:r>
            <a:endParaRPr/>
          </a:p>
          <a:p>
            <a:pPr marL="0" marR="0" lvl="0" indent="0" algn="l" rtl="0">
              <a:lnSpc>
                <a:spcPct val="100000"/>
              </a:lnSpc>
              <a:spcBef>
                <a:spcPts val="900"/>
              </a:spcBef>
              <a:spcAft>
                <a:spcPts val="0"/>
              </a:spcAft>
              <a:buClr>
                <a:srgbClr val="00B050"/>
              </a:buClr>
              <a:buSzPts val="1800"/>
              <a:buFont typeface="Arial"/>
              <a:buNone/>
            </a:pPr>
            <a:r>
              <a:rPr lang="en-US" sz="1800" b="0" i="0" u="none">
                <a:solidFill>
                  <a:srgbClr val="00B050"/>
                </a:solidFill>
                <a:latin typeface="Arial"/>
                <a:ea typeface="Arial"/>
                <a:cs typeface="Arial"/>
                <a:sym typeface="Arial"/>
              </a:rPr>
              <a:t>Exc</a:t>
            </a:r>
            <a:endParaRPr/>
          </a:p>
          <a:p>
            <a:pPr marL="0" marR="0" lvl="0" indent="0" algn="l" rtl="0">
              <a:lnSpc>
                <a:spcPct val="100000"/>
              </a:lnSpc>
              <a:spcBef>
                <a:spcPts val="0"/>
              </a:spcBef>
              <a:spcAft>
                <a:spcPts val="0"/>
              </a:spcAft>
              <a:buNone/>
            </a:pPr>
            <a:endParaRPr sz="1800" b="0" i="0" u="none">
              <a:solidFill>
                <a:srgbClr val="00B050"/>
              </a:solidFill>
              <a:latin typeface="Arial"/>
              <a:ea typeface="Arial"/>
              <a:cs typeface="Arial"/>
              <a:sym typeface="Arial"/>
            </a:endParaRPr>
          </a:p>
        </p:txBody>
      </p:sp>
      <p:sp>
        <p:nvSpPr>
          <p:cNvPr id="121" name="Google Shape;121;p3"/>
          <p:cNvSpPr txBox="1"/>
          <p:nvPr/>
        </p:nvSpPr>
        <p:spPr>
          <a:xfrm>
            <a:off x="3779837" y="1628775"/>
            <a:ext cx="576262"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22" name="Google Shape;122;p3"/>
          <p:cNvSpPr/>
          <p:nvPr/>
        </p:nvSpPr>
        <p:spPr>
          <a:xfrm>
            <a:off x="6084887" y="4005262"/>
            <a:ext cx="71437" cy="576262"/>
          </a:xfrm>
          <a:prstGeom prst="leftBracket">
            <a:avLst>
              <a:gd name="adj" fmla="val 8333"/>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23" name="Google Shape;123;p3"/>
          <p:cNvSpPr/>
          <p:nvPr/>
        </p:nvSpPr>
        <p:spPr>
          <a:xfrm>
            <a:off x="2411412" y="3644900"/>
            <a:ext cx="720725" cy="1439862"/>
          </a:xfrm>
          <a:prstGeom prst="leftBracket">
            <a:avLst>
              <a:gd name="adj" fmla="val 8333"/>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24" name="Google Shape;124;p3"/>
          <p:cNvSpPr txBox="1"/>
          <p:nvPr/>
        </p:nvSpPr>
        <p:spPr>
          <a:xfrm>
            <a:off x="5400675" y="2244725"/>
            <a:ext cx="3492500" cy="12001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1800"/>
              <a:buFont typeface="Arial"/>
              <a:buNone/>
            </a:pPr>
            <a:r>
              <a:rPr lang="en-US" sz="1800" b="1" i="0" u="none">
                <a:solidFill>
                  <a:srgbClr val="FF3300"/>
                </a:solidFill>
                <a:latin typeface="Arial"/>
                <a:ea typeface="Arial"/>
                <a:cs typeface="Arial"/>
                <a:sym typeface="Arial"/>
              </a:rPr>
              <a:t>End of Year Three</a:t>
            </a:r>
            <a:endParaRPr/>
          </a:p>
          <a:p>
            <a:pPr marL="0" marR="0" lvl="0" indent="0" algn="l" rtl="0">
              <a:lnSpc>
                <a:spcPct val="100000"/>
              </a:lnSpc>
              <a:spcBef>
                <a:spcPts val="900"/>
              </a:spcBef>
              <a:spcAft>
                <a:spcPts val="0"/>
              </a:spcAft>
              <a:buClr>
                <a:srgbClr val="FF3300"/>
              </a:buClr>
              <a:buSzPts val="1800"/>
              <a:buFont typeface="Arial"/>
              <a:buNone/>
            </a:pPr>
            <a:r>
              <a:rPr lang="en-US" sz="1800" b="1" i="0" u="none">
                <a:solidFill>
                  <a:srgbClr val="FF3300"/>
                </a:solidFill>
                <a:latin typeface="Arial"/>
                <a:ea typeface="Arial"/>
                <a:cs typeface="Arial"/>
                <a:sym typeface="Arial"/>
              </a:rPr>
              <a:t>Higher level Y3</a:t>
            </a:r>
            <a:endParaRPr/>
          </a:p>
          <a:p>
            <a:pPr marL="0" marR="0" lvl="0" indent="0" algn="l" rtl="0">
              <a:lnSpc>
                <a:spcPct val="100000"/>
              </a:lnSpc>
              <a:spcBef>
                <a:spcPts val="900"/>
              </a:spcBef>
              <a:spcAft>
                <a:spcPts val="0"/>
              </a:spcAft>
              <a:buClr>
                <a:schemeClr val="accent2"/>
              </a:buClr>
              <a:buSzPts val="1800"/>
              <a:buFont typeface="Arial"/>
              <a:buNone/>
            </a:pPr>
            <a:r>
              <a:rPr lang="en-US" sz="1800" b="1" i="0" u="none">
                <a:solidFill>
                  <a:schemeClr val="accent2"/>
                </a:solidFill>
                <a:latin typeface="Arial"/>
                <a:ea typeface="Arial"/>
                <a:cs typeface="Arial"/>
                <a:sym typeface="Arial"/>
              </a:rPr>
              <a:t> </a:t>
            </a:r>
            <a:endParaRPr/>
          </a:p>
        </p:txBody>
      </p:sp>
      <p:sp>
        <p:nvSpPr>
          <p:cNvPr id="125" name="Google Shape;125;p3"/>
          <p:cNvSpPr txBox="1"/>
          <p:nvPr/>
        </p:nvSpPr>
        <p:spPr>
          <a:xfrm>
            <a:off x="5503862" y="1038225"/>
            <a:ext cx="3240087" cy="12001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accent2"/>
              </a:buClr>
              <a:buSzPts val="1800"/>
              <a:buFont typeface="Arial"/>
              <a:buNone/>
            </a:pPr>
            <a:r>
              <a:rPr lang="en-US" sz="1800" b="1" i="0" u="sng">
                <a:solidFill>
                  <a:schemeClr val="accent2"/>
                </a:solidFill>
                <a:latin typeface="Arial"/>
                <a:ea typeface="Arial"/>
                <a:cs typeface="Arial"/>
                <a:sym typeface="Arial"/>
              </a:rPr>
              <a:t>End of Year 2/KS1</a:t>
            </a:r>
            <a:endParaRPr/>
          </a:p>
          <a:p>
            <a:pPr marL="0" marR="0" lvl="0" indent="0" algn="l" rtl="0">
              <a:lnSpc>
                <a:spcPct val="100000"/>
              </a:lnSpc>
              <a:spcBef>
                <a:spcPts val="900"/>
              </a:spcBef>
              <a:spcAft>
                <a:spcPts val="0"/>
              </a:spcAft>
              <a:buClr>
                <a:schemeClr val="accent2"/>
              </a:buClr>
              <a:buSzPts val="1800"/>
              <a:buFont typeface="Arial"/>
              <a:buNone/>
            </a:pPr>
            <a:r>
              <a:rPr lang="en-US" sz="1800" b="1" i="0" u="sng">
                <a:solidFill>
                  <a:schemeClr val="accent2"/>
                </a:solidFill>
                <a:latin typeface="Arial"/>
                <a:ea typeface="Arial"/>
                <a:cs typeface="Arial"/>
                <a:sym typeface="Arial"/>
              </a:rPr>
              <a:t>Higher level Y2 exceeding</a:t>
            </a:r>
            <a:endParaRPr/>
          </a:p>
          <a:p>
            <a:pPr marL="0" marR="0" lvl="0" indent="0" algn="l" rtl="0">
              <a:lnSpc>
                <a:spcPct val="100000"/>
              </a:lnSpc>
              <a:spcBef>
                <a:spcPts val="900"/>
              </a:spcBef>
              <a:spcAft>
                <a:spcPts val="0"/>
              </a:spcAft>
              <a:buClr>
                <a:srgbClr val="FF0000"/>
              </a:buClr>
              <a:buSzPts val="1800"/>
              <a:buFont typeface="Arial"/>
              <a:buNone/>
            </a:pPr>
            <a:r>
              <a:rPr lang="en-US" sz="1800" b="1" i="0" u="sng">
                <a:solidFill>
                  <a:srgbClr val="FF0000"/>
                </a:solidFill>
                <a:latin typeface="Arial"/>
                <a:ea typeface="Arial"/>
                <a:cs typeface="Arial"/>
                <a:sym typeface="Arial"/>
              </a:rPr>
              <a:t>KS2 begins</a:t>
            </a:r>
            <a:endParaRPr/>
          </a:p>
        </p:txBody>
      </p:sp>
      <p:sp>
        <p:nvSpPr>
          <p:cNvPr id="126" name="Google Shape;126;p3"/>
          <p:cNvSpPr txBox="1"/>
          <p:nvPr/>
        </p:nvSpPr>
        <p:spPr>
          <a:xfrm>
            <a:off x="5429250" y="4713287"/>
            <a:ext cx="3930650" cy="2032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1800"/>
              <a:buFont typeface="Arial"/>
              <a:buNone/>
            </a:pPr>
            <a:r>
              <a:rPr lang="en-US" sz="1800" b="1" i="0" u="none">
                <a:solidFill>
                  <a:srgbClr val="FF3300"/>
                </a:solidFill>
                <a:latin typeface="Arial"/>
                <a:ea typeface="Arial"/>
                <a:cs typeface="Arial"/>
                <a:sym typeface="Arial"/>
              </a:rPr>
              <a:t>End of Year five</a:t>
            </a:r>
            <a:endParaRPr/>
          </a:p>
          <a:p>
            <a:pPr marL="0" marR="0" lvl="0" indent="0" algn="l" rtl="0">
              <a:lnSpc>
                <a:spcPct val="100000"/>
              </a:lnSpc>
              <a:spcBef>
                <a:spcPts val="900"/>
              </a:spcBef>
              <a:spcAft>
                <a:spcPts val="0"/>
              </a:spcAft>
              <a:buClr>
                <a:srgbClr val="FF3300"/>
              </a:buClr>
              <a:buSzPts val="1800"/>
              <a:buFont typeface="Arial"/>
              <a:buNone/>
            </a:pPr>
            <a:r>
              <a:rPr lang="en-US" sz="1800" b="1" i="0" u="none">
                <a:solidFill>
                  <a:srgbClr val="FF3300"/>
                </a:solidFill>
                <a:latin typeface="Arial"/>
                <a:ea typeface="Arial"/>
                <a:cs typeface="Arial"/>
                <a:sym typeface="Arial"/>
              </a:rPr>
              <a:t>Higher level Y5 exceeding</a:t>
            </a:r>
            <a:endParaRPr/>
          </a:p>
          <a:p>
            <a:pPr marL="0" marR="0" lvl="0" indent="0" algn="l" rtl="0">
              <a:lnSpc>
                <a:spcPct val="100000"/>
              </a:lnSpc>
              <a:spcBef>
                <a:spcPts val="900"/>
              </a:spcBef>
              <a:spcAft>
                <a:spcPts val="0"/>
              </a:spcAft>
              <a:buClr>
                <a:schemeClr val="accent2"/>
              </a:buClr>
              <a:buSzPts val="1800"/>
              <a:buFont typeface="Arial"/>
              <a:buNone/>
            </a:pPr>
            <a:r>
              <a:rPr lang="en-US" sz="1800" b="1" i="0" u="sng">
                <a:solidFill>
                  <a:schemeClr val="accent2"/>
                </a:solidFill>
                <a:latin typeface="Arial"/>
                <a:ea typeface="Arial"/>
                <a:cs typeface="Arial"/>
                <a:sym typeface="Arial"/>
              </a:rPr>
              <a:t>End of Year 6/KS2 (gaps still)</a:t>
            </a:r>
            <a:endParaRPr/>
          </a:p>
          <a:p>
            <a:pPr marL="0" marR="0" lvl="0" indent="0" algn="l" rtl="0">
              <a:lnSpc>
                <a:spcPct val="100000"/>
              </a:lnSpc>
              <a:spcBef>
                <a:spcPts val="900"/>
              </a:spcBef>
              <a:spcAft>
                <a:spcPts val="0"/>
              </a:spcAft>
              <a:buClr>
                <a:srgbClr val="00B050"/>
              </a:buClr>
              <a:buSzPts val="1800"/>
              <a:buFont typeface="Arial"/>
              <a:buNone/>
            </a:pPr>
            <a:r>
              <a:rPr lang="en-US" sz="1800" b="1" i="0" u="sng">
                <a:solidFill>
                  <a:srgbClr val="00B050"/>
                </a:solidFill>
                <a:latin typeface="Arial"/>
                <a:ea typeface="Arial"/>
                <a:cs typeface="Arial"/>
                <a:sym typeface="Arial"/>
              </a:rPr>
              <a:t>End of Y6 expected &amp; ready</a:t>
            </a:r>
            <a:endParaRPr/>
          </a:p>
          <a:p>
            <a:pPr marL="0" marR="0" lvl="0" indent="0" algn="l" rtl="0">
              <a:lnSpc>
                <a:spcPct val="100000"/>
              </a:lnSpc>
              <a:spcBef>
                <a:spcPts val="900"/>
              </a:spcBef>
              <a:spcAft>
                <a:spcPts val="0"/>
              </a:spcAft>
              <a:buClr>
                <a:srgbClr val="00B050"/>
              </a:buClr>
              <a:buSzPts val="1800"/>
              <a:buFont typeface="Arial"/>
              <a:buNone/>
            </a:pPr>
            <a:r>
              <a:rPr lang="en-US" sz="1800" b="1" i="0" u="sng">
                <a:solidFill>
                  <a:srgbClr val="00B050"/>
                </a:solidFill>
                <a:latin typeface="Arial"/>
                <a:ea typeface="Arial"/>
                <a:cs typeface="Arial"/>
                <a:sym typeface="Arial"/>
              </a:rPr>
              <a:t>End of Y6 higher level exceeding</a:t>
            </a:r>
            <a:endParaRPr/>
          </a:p>
        </p:txBody>
      </p:sp>
      <p:pic>
        <p:nvPicPr>
          <p:cNvPr id="127" name="Google Shape;127;p3"/>
          <p:cNvPicPr preferRelativeResize="0"/>
          <p:nvPr/>
        </p:nvPicPr>
        <p:blipFill rotWithShape="1">
          <a:blip r:embed="rId3">
            <a:alphaModFix/>
          </a:blip>
          <a:srcRect/>
          <a:stretch/>
        </p:blipFill>
        <p:spPr>
          <a:xfrm>
            <a:off x="468312" y="1557337"/>
            <a:ext cx="1025525" cy="1203325"/>
          </a:xfrm>
          <a:prstGeom prst="rect">
            <a:avLst/>
          </a:prstGeom>
          <a:noFill/>
          <a:ln>
            <a:noFill/>
          </a:ln>
        </p:spPr>
      </p:pic>
      <p:cxnSp>
        <p:nvCxnSpPr>
          <p:cNvPr id="128" name="Google Shape;128;p3"/>
          <p:cNvCxnSpPr/>
          <p:nvPr/>
        </p:nvCxnSpPr>
        <p:spPr>
          <a:xfrm>
            <a:off x="1908175" y="4713287"/>
            <a:ext cx="0" cy="300037"/>
          </a:xfrm>
          <a:prstGeom prst="straightConnector1">
            <a:avLst/>
          </a:prstGeom>
          <a:noFill/>
          <a:ln>
            <a:noFill/>
          </a:ln>
        </p:spPr>
      </p:cxnSp>
      <p:cxnSp>
        <p:nvCxnSpPr>
          <p:cNvPr id="129" name="Google Shape;129;p3"/>
          <p:cNvCxnSpPr/>
          <p:nvPr/>
        </p:nvCxnSpPr>
        <p:spPr>
          <a:xfrm>
            <a:off x="1908175" y="4713287"/>
            <a:ext cx="0" cy="246062"/>
          </a:xfrm>
          <a:prstGeom prst="straightConnector1">
            <a:avLst/>
          </a:prstGeom>
          <a:noFill/>
          <a:ln>
            <a:noFill/>
          </a:ln>
        </p:spPr>
      </p:cxnSp>
      <p:cxnSp>
        <p:nvCxnSpPr>
          <p:cNvPr id="130" name="Google Shape;130;p3"/>
          <p:cNvCxnSpPr/>
          <p:nvPr/>
        </p:nvCxnSpPr>
        <p:spPr>
          <a:xfrm>
            <a:off x="900112" y="3068637"/>
            <a:ext cx="0" cy="1944687"/>
          </a:xfrm>
          <a:prstGeom prst="straightConnector1">
            <a:avLst/>
          </a:prstGeom>
          <a:noFill/>
          <a:ln w="9525" cap="flat" cmpd="sng">
            <a:solidFill>
              <a:srgbClr val="2F2F98"/>
            </a:solidFill>
            <a:prstDash val="solid"/>
            <a:miter lim="800000"/>
            <a:headEnd type="none" w="med" len="med"/>
            <a:tailEnd type="triangle" w="med" len="med"/>
          </a:ln>
        </p:spPr>
      </p:cxnSp>
      <p:cxnSp>
        <p:nvCxnSpPr>
          <p:cNvPr id="131" name="Google Shape;131;p3"/>
          <p:cNvCxnSpPr/>
          <p:nvPr/>
        </p:nvCxnSpPr>
        <p:spPr>
          <a:xfrm flipH="1">
            <a:off x="4851400" y="1412875"/>
            <a:ext cx="7937" cy="5111750"/>
          </a:xfrm>
          <a:prstGeom prst="straightConnector1">
            <a:avLst/>
          </a:prstGeom>
          <a:noFill/>
          <a:ln w="9525" cap="flat" cmpd="sng">
            <a:solidFill>
              <a:srgbClr val="2F2F98"/>
            </a:solidFill>
            <a:prstDash val="solid"/>
            <a:miter lim="800000"/>
            <a:headEnd type="none" w="med" len="me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500"/>
                                        <p:tgtEl>
                                          <p:spTgt spid="1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6"/>
                                        </p:tgtEl>
                                        <p:attrNameLst>
                                          <p:attrName>style.visibility</p:attrName>
                                        </p:attrNameLst>
                                      </p:cBhvr>
                                      <p:to>
                                        <p:strVal val="visible"/>
                                      </p:to>
                                    </p:set>
                                    <p:animEffect transition="in" filter="fade">
                                      <p:cBhvr>
                                        <p:cTn id="12" dur="500"/>
                                        <p:tgtEl>
                                          <p:spTgt spid="1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4"/>
                                        </p:tgtEl>
                                        <p:attrNameLst>
                                          <p:attrName>style.visibility</p:attrName>
                                        </p:attrNameLst>
                                      </p:cBhvr>
                                      <p:to>
                                        <p:strVal val="visible"/>
                                      </p:to>
                                    </p:set>
                                    <p:animEffect transition="in" filter="fade">
                                      <p:cBhvr>
                                        <p:cTn id="17" dur="500"/>
                                        <p:tgtEl>
                                          <p:spTgt spid="1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500"/>
                                        <p:tgtEl>
                                          <p:spTgt spid="1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gtEl>
                                        <p:attrNameLst>
                                          <p:attrName>style.visibility</p:attrName>
                                        </p:attrNameLst>
                                      </p:cBhvr>
                                      <p:to>
                                        <p:strVal val="visible"/>
                                      </p:to>
                                    </p:set>
                                    <p:animEffect transition="in" filter="fade">
                                      <p:cBhvr>
                                        <p:cTn id="27"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14"/>
          <p:cNvSpPr txBox="1"/>
          <p:nvPr/>
        </p:nvSpPr>
        <p:spPr>
          <a:xfrm>
            <a:off x="395287" y="0"/>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385" name="Google Shape;385;p14"/>
          <p:cNvSpPr txBox="1"/>
          <p:nvPr/>
        </p:nvSpPr>
        <p:spPr>
          <a:xfrm>
            <a:off x="611187" y="260350"/>
            <a:ext cx="7921625" cy="14398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386" name="Google Shape;386;p14"/>
          <p:cNvSpPr txBox="1"/>
          <p:nvPr/>
        </p:nvSpPr>
        <p:spPr>
          <a:xfrm>
            <a:off x="611187" y="260350"/>
            <a:ext cx="7775575" cy="6715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800"/>
              <a:buFont typeface="Arial"/>
              <a:buNone/>
            </a:pPr>
            <a:r>
              <a:rPr lang="en-US" sz="3800" b="1" i="0" u="sng">
                <a:solidFill>
                  <a:schemeClr val="dk1"/>
                </a:solidFill>
                <a:latin typeface="Arial"/>
                <a:ea typeface="Arial"/>
                <a:cs typeface="Arial"/>
                <a:sym typeface="Arial"/>
              </a:rPr>
              <a:t>Marking and Feedback</a:t>
            </a:r>
            <a:endParaRPr/>
          </a:p>
        </p:txBody>
      </p:sp>
      <p:sp>
        <p:nvSpPr>
          <p:cNvPr id="387" name="Google Shape;387;p14"/>
          <p:cNvSpPr txBox="1"/>
          <p:nvPr/>
        </p:nvSpPr>
        <p:spPr>
          <a:xfrm>
            <a:off x="468312" y="6092825"/>
            <a:ext cx="8207375" cy="4572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chemeClr val="dk1"/>
              </a:buClr>
              <a:buSzPts val="2400"/>
              <a:buFont typeface="Arial"/>
              <a:buNone/>
            </a:pPr>
            <a:r>
              <a:rPr lang="en-US" sz="2400" b="0" i="1" u="none">
                <a:solidFill>
                  <a:schemeClr val="dk1"/>
                </a:solidFill>
                <a:latin typeface="Arial"/>
                <a:ea typeface="Arial"/>
                <a:cs typeface="Arial"/>
                <a:sym typeface="Arial"/>
              </a:rPr>
              <a:t>.</a:t>
            </a:r>
            <a:endParaRPr/>
          </a:p>
        </p:txBody>
      </p:sp>
      <p:cxnSp>
        <p:nvCxnSpPr>
          <p:cNvPr id="388" name="Google Shape;388;p14"/>
          <p:cNvCxnSpPr/>
          <p:nvPr/>
        </p:nvCxnSpPr>
        <p:spPr>
          <a:xfrm>
            <a:off x="900112" y="5949950"/>
            <a:ext cx="7272337" cy="0"/>
          </a:xfrm>
          <a:prstGeom prst="straightConnector1">
            <a:avLst/>
          </a:prstGeom>
          <a:noFill/>
          <a:ln w="38100" cap="flat" cmpd="sng">
            <a:solidFill>
              <a:srgbClr val="333399"/>
            </a:solidFill>
            <a:prstDash val="solid"/>
            <a:miter lim="800000"/>
            <a:headEnd type="none" w="med" len="med"/>
            <a:tailEnd type="none" w="med" len="med"/>
          </a:ln>
        </p:spPr>
      </p:cxnSp>
      <p:sp>
        <p:nvSpPr>
          <p:cNvPr id="389" name="Google Shape;389;p14"/>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390" name="Google Shape;390;p14"/>
          <p:cNvSpPr txBox="1"/>
          <p:nvPr/>
        </p:nvSpPr>
        <p:spPr>
          <a:xfrm>
            <a:off x="684212" y="836612"/>
            <a:ext cx="8207375" cy="48545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600"/>
              <a:buFont typeface="Arial"/>
              <a:buNone/>
            </a:pPr>
            <a:r>
              <a:rPr lang="en-US" sz="2600" b="0" i="0" u="none">
                <a:solidFill>
                  <a:schemeClr val="dk1"/>
                </a:solidFill>
                <a:latin typeface="Arial"/>
                <a:ea typeface="Arial"/>
                <a:cs typeface="Arial"/>
                <a:sym typeface="Arial"/>
              </a:rPr>
              <a:t>There are four different elements to marking and feedback:-</a:t>
            </a:r>
            <a:endParaRPr/>
          </a:p>
          <a:p>
            <a:pPr marL="0" marR="0" lvl="0" indent="-165100" algn="l" rtl="0">
              <a:lnSpc>
                <a:spcPct val="100000"/>
              </a:lnSpc>
              <a:spcBef>
                <a:spcPts val="1300"/>
              </a:spcBef>
              <a:spcAft>
                <a:spcPts val="0"/>
              </a:spcAft>
              <a:buClr>
                <a:schemeClr val="dk1"/>
              </a:buClr>
              <a:buSzPts val="2600"/>
              <a:buFont typeface="Arial"/>
              <a:buChar char="•"/>
            </a:pPr>
            <a:r>
              <a:rPr lang="en-US" sz="2600" b="1" i="0" u="sng">
                <a:solidFill>
                  <a:schemeClr val="dk1"/>
                </a:solidFill>
                <a:latin typeface="Arial"/>
                <a:ea typeface="Arial"/>
                <a:cs typeface="Arial"/>
                <a:sym typeface="Arial"/>
              </a:rPr>
              <a:t>Verbal</a:t>
            </a:r>
            <a:r>
              <a:rPr lang="en-US" sz="2600" b="0" i="0" u="none">
                <a:solidFill>
                  <a:schemeClr val="dk1"/>
                </a:solidFill>
                <a:latin typeface="Arial"/>
                <a:ea typeface="Arial"/>
                <a:cs typeface="Arial"/>
                <a:sym typeface="Arial"/>
              </a:rPr>
              <a:t> feedback from the teacher.</a:t>
            </a:r>
            <a:endParaRPr/>
          </a:p>
          <a:p>
            <a:pPr marL="0" marR="0" lvl="0" indent="-165100" algn="l" rtl="0">
              <a:lnSpc>
                <a:spcPct val="100000"/>
              </a:lnSpc>
              <a:spcBef>
                <a:spcPts val="1300"/>
              </a:spcBef>
              <a:spcAft>
                <a:spcPts val="0"/>
              </a:spcAft>
              <a:buClr>
                <a:schemeClr val="dk1"/>
              </a:buClr>
              <a:buSzPts val="2600"/>
              <a:buFont typeface="Arial"/>
              <a:buChar char="•"/>
            </a:pPr>
            <a:r>
              <a:rPr lang="en-US" sz="2600" b="1" i="0" u="sng">
                <a:solidFill>
                  <a:schemeClr val="dk1"/>
                </a:solidFill>
                <a:latin typeface="Arial"/>
                <a:ea typeface="Arial"/>
                <a:cs typeface="Arial"/>
                <a:sym typeface="Arial"/>
              </a:rPr>
              <a:t>Marking</a:t>
            </a:r>
            <a:r>
              <a:rPr lang="en-US" sz="2600" b="0" i="0" u="none">
                <a:solidFill>
                  <a:schemeClr val="dk1"/>
                </a:solidFill>
                <a:latin typeface="Arial"/>
                <a:ea typeface="Arial"/>
                <a:cs typeface="Arial"/>
                <a:sym typeface="Arial"/>
              </a:rPr>
              <a:t> comments that use 2 stars and 1 wish – the stars are good things the wish a target to aim for next time.</a:t>
            </a:r>
            <a:endParaRPr/>
          </a:p>
          <a:p>
            <a:pPr marL="0" marR="0" lvl="0" indent="-165100" algn="l" rtl="0">
              <a:lnSpc>
                <a:spcPct val="100000"/>
              </a:lnSpc>
              <a:spcBef>
                <a:spcPts val="1300"/>
              </a:spcBef>
              <a:spcAft>
                <a:spcPts val="0"/>
              </a:spcAft>
              <a:buClr>
                <a:schemeClr val="dk1"/>
              </a:buClr>
              <a:buSzPts val="2600"/>
              <a:buFont typeface="Arial"/>
              <a:buChar char="•"/>
            </a:pPr>
            <a:r>
              <a:rPr lang="en-US" sz="2600" b="1" i="0" u="sng">
                <a:solidFill>
                  <a:schemeClr val="dk1"/>
                </a:solidFill>
                <a:latin typeface="Arial"/>
                <a:ea typeface="Arial"/>
                <a:cs typeface="Arial"/>
                <a:sym typeface="Arial"/>
              </a:rPr>
              <a:t>Self-assessment</a:t>
            </a:r>
            <a:r>
              <a:rPr lang="en-US" sz="2600" b="0" i="0" u="none">
                <a:solidFill>
                  <a:schemeClr val="dk1"/>
                </a:solidFill>
                <a:latin typeface="Arial"/>
                <a:ea typeface="Arial"/>
                <a:cs typeface="Arial"/>
                <a:sym typeface="Arial"/>
              </a:rPr>
              <a:t> by the pupil against the success criteria set for that lesson.</a:t>
            </a:r>
            <a:endParaRPr/>
          </a:p>
          <a:p>
            <a:pPr marL="0" marR="0" lvl="0" indent="-165100" algn="l" rtl="0">
              <a:lnSpc>
                <a:spcPct val="100000"/>
              </a:lnSpc>
              <a:spcBef>
                <a:spcPts val="1300"/>
              </a:spcBef>
              <a:spcAft>
                <a:spcPts val="0"/>
              </a:spcAft>
              <a:buClr>
                <a:schemeClr val="dk1"/>
              </a:buClr>
              <a:buSzPts val="2600"/>
              <a:buFont typeface="Arial"/>
              <a:buChar char="•"/>
            </a:pPr>
            <a:r>
              <a:rPr lang="en-US" sz="2600" b="1" i="0" u="sng">
                <a:solidFill>
                  <a:schemeClr val="dk1"/>
                </a:solidFill>
                <a:latin typeface="Arial"/>
                <a:ea typeface="Arial"/>
                <a:cs typeface="Arial"/>
                <a:sym typeface="Arial"/>
              </a:rPr>
              <a:t>Peer- assessment</a:t>
            </a:r>
            <a:r>
              <a:rPr lang="en-US" sz="2600" b="0" i="0" u="none">
                <a:solidFill>
                  <a:schemeClr val="dk1"/>
                </a:solidFill>
                <a:latin typeface="Arial"/>
                <a:ea typeface="Arial"/>
                <a:cs typeface="Arial"/>
                <a:sym typeface="Arial"/>
              </a:rPr>
              <a:t> by other pupils who use the success criteria set for that lesson to assess the work.</a:t>
            </a:r>
            <a:endParaRPr/>
          </a:p>
        </p:txBody>
      </p:sp>
      <p:sp>
        <p:nvSpPr>
          <p:cNvPr id="391" name="Google Shape;391;p14"/>
          <p:cNvSpPr txBox="1"/>
          <p:nvPr/>
        </p:nvSpPr>
        <p:spPr>
          <a:xfrm>
            <a:off x="468312" y="6021387"/>
            <a:ext cx="8135937" cy="7794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0" marR="0" lvl="0" indent="0" algn="ctr" rtl="0">
              <a:lnSpc>
                <a:spcPct val="100000"/>
              </a:lnSpc>
              <a:spcBef>
                <a:spcPts val="90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Assessment. </a:t>
            </a:r>
            <a:r>
              <a:rPr lang="en-US" sz="1800" b="0" i="1" u="none">
                <a:solidFill>
                  <a:schemeClr val="dk1"/>
                </a:solidFill>
                <a:latin typeface="Arial"/>
                <a:ea typeface="Arial"/>
                <a:cs typeface="Arial"/>
                <a:sym typeface="Arial"/>
              </a:rPr>
              <a:t>Barnston Primary School</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9">
                                            <p:txEl>
                                              <p:pRg st="0" end="0"/>
                                            </p:txEl>
                                          </p:spTgt>
                                        </p:tgtEl>
                                        <p:attrNameLst>
                                          <p:attrName>style.visibility</p:attrName>
                                        </p:attrNameLst>
                                      </p:cBhvr>
                                      <p:to>
                                        <p:strVal val="visible"/>
                                      </p:to>
                                    </p:set>
                                    <p:animEffect transition="in" filter="fade">
                                      <p:cBhvr>
                                        <p:cTn id="7" dur="2000"/>
                                        <p:tgtEl>
                                          <p:spTgt spid="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9">
                                            <p:txEl>
                                              <p:pRg st="1" end="1"/>
                                            </p:txEl>
                                          </p:spTgt>
                                        </p:tgtEl>
                                        <p:attrNameLst>
                                          <p:attrName>style.visibility</p:attrName>
                                        </p:attrNameLst>
                                      </p:cBhvr>
                                      <p:to>
                                        <p:strVal val="visible"/>
                                      </p:to>
                                    </p:set>
                                    <p:animEffect transition="in" filter="fade">
                                      <p:cBhvr>
                                        <p:cTn id="12" dur="2000"/>
                                        <p:tgtEl>
                                          <p:spTgt spid="3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15"/>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397" name="Google Shape;397;p15"/>
          <p:cNvSpPr txBox="1"/>
          <p:nvPr/>
        </p:nvSpPr>
        <p:spPr>
          <a:xfrm>
            <a:off x="611187" y="476250"/>
            <a:ext cx="7921625" cy="12239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398" name="Google Shape;398;p15"/>
          <p:cNvSpPr txBox="1"/>
          <p:nvPr/>
        </p:nvSpPr>
        <p:spPr>
          <a:xfrm>
            <a:off x="611187" y="908050"/>
            <a:ext cx="7775575" cy="6715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800"/>
              <a:buFont typeface="Arial"/>
              <a:buNone/>
            </a:pPr>
            <a:r>
              <a:rPr lang="en-US" sz="3800" b="1" i="0" u="sng">
                <a:solidFill>
                  <a:schemeClr val="dk1"/>
                </a:solidFill>
                <a:latin typeface="Arial"/>
                <a:ea typeface="Arial"/>
                <a:cs typeface="Arial"/>
                <a:sym typeface="Arial"/>
              </a:rPr>
              <a:t>Planning</a:t>
            </a:r>
            <a:endParaRPr/>
          </a:p>
        </p:txBody>
      </p:sp>
      <p:sp>
        <p:nvSpPr>
          <p:cNvPr id="399" name="Google Shape;399;p15"/>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00" name="Google Shape;400;p15"/>
          <p:cNvSpPr txBox="1"/>
          <p:nvPr/>
        </p:nvSpPr>
        <p:spPr>
          <a:xfrm>
            <a:off x="615950" y="1776412"/>
            <a:ext cx="8207375" cy="46942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600"/>
              <a:buFont typeface="Arial"/>
              <a:buNone/>
            </a:pPr>
            <a:r>
              <a:rPr lang="en-US" sz="2600" b="0" i="0" u="none">
                <a:solidFill>
                  <a:schemeClr val="dk1"/>
                </a:solidFill>
                <a:latin typeface="Arial"/>
                <a:ea typeface="Arial"/>
                <a:cs typeface="Arial"/>
                <a:sym typeface="Arial"/>
              </a:rPr>
              <a:t>Once a lesson is over, the child’s progress will be recorded on the planning for that lesson using initials.</a:t>
            </a:r>
            <a:endParaRPr/>
          </a:p>
          <a:p>
            <a:pPr marL="0" marR="0" lvl="0" indent="0" algn="ctr" rtl="0">
              <a:lnSpc>
                <a:spcPct val="100000"/>
              </a:lnSpc>
              <a:spcBef>
                <a:spcPts val="1300"/>
              </a:spcBef>
              <a:spcAft>
                <a:spcPts val="0"/>
              </a:spcAft>
              <a:buClr>
                <a:schemeClr val="dk1"/>
              </a:buClr>
              <a:buSzPts val="2600"/>
              <a:buFont typeface="Arial"/>
              <a:buNone/>
            </a:pPr>
            <a:r>
              <a:rPr lang="en-US" sz="2600" b="1" i="0" u="none">
                <a:solidFill>
                  <a:schemeClr val="dk1"/>
                </a:solidFill>
                <a:latin typeface="Arial"/>
                <a:ea typeface="Arial"/>
                <a:cs typeface="Arial"/>
                <a:sym typeface="Arial"/>
              </a:rPr>
              <a:t>‘This builds up a daily picture of your child’s </a:t>
            </a:r>
            <a:r>
              <a:rPr lang="en-US" sz="2600" b="1" i="0" u="sng">
                <a:solidFill>
                  <a:schemeClr val="dk1"/>
                </a:solidFill>
                <a:latin typeface="Arial"/>
                <a:ea typeface="Arial"/>
                <a:cs typeface="Arial"/>
                <a:sym typeface="Arial"/>
              </a:rPr>
              <a:t>strengths and weaknesses</a:t>
            </a:r>
            <a:r>
              <a:rPr lang="en-US" sz="2600" b="1" i="0" u="none">
                <a:solidFill>
                  <a:schemeClr val="dk1"/>
                </a:solidFill>
                <a:latin typeface="Arial"/>
                <a:ea typeface="Arial"/>
                <a:cs typeface="Arial"/>
                <a:sym typeface="Arial"/>
              </a:rPr>
              <a:t>’.</a:t>
            </a:r>
            <a:endParaRPr/>
          </a:p>
          <a:p>
            <a:pPr marL="0" marR="0" lvl="0" indent="0" algn="ctr" rtl="0">
              <a:lnSpc>
                <a:spcPct val="100000"/>
              </a:lnSpc>
              <a:spcBef>
                <a:spcPts val="1300"/>
              </a:spcBef>
              <a:spcAft>
                <a:spcPts val="0"/>
              </a:spcAft>
              <a:buClr>
                <a:schemeClr val="dk1"/>
              </a:buClr>
              <a:buSzPts val="2600"/>
              <a:buFont typeface="Arial"/>
              <a:buNone/>
            </a:pPr>
            <a:r>
              <a:rPr lang="en-US" sz="2600" b="1" i="0" u="none">
                <a:solidFill>
                  <a:schemeClr val="dk1"/>
                </a:solidFill>
                <a:latin typeface="Arial"/>
                <a:ea typeface="Arial"/>
                <a:cs typeface="Arial"/>
                <a:sym typeface="Arial"/>
              </a:rPr>
              <a:t>The teacher then knows who still needs reinforcement in this area of the subject and who is secure and ready to move on.</a:t>
            </a:r>
            <a:endParaRPr/>
          </a:p>
          <a:p>
            <a:pPr marL="0" marR="0" lvl="0" indent="0" algn="ctr" rtl="0">
              <a:lnSpc>
                <a:spcPct val="100000"/>
              </a:lnSpc>
              <a:spcBef>
                <a:spcPts val="1300"/>
              </a:spcBef>
              <a:spcAft>
                <a:spcPts val="0"/>
              </a:spcAft>
              <a:buClr>
                <a:schemeClr val="dk1"/>
              </a:buClr>
              <a:buSzPts val="2600"/>
              <a:buFont typeface="Arial"/>
              <a:buNone/>
            </a:pPr>
            <a:r>
              <a:rPr lang="en-US" sz="2600" b="1" i="0" u="none">
                <a:solidFill>
                  <a:schemeClr val="dk1"/>
                </a:solidFill>
                <a:latin typeface="Arial"/>
                <a:ea typeface="Arial"/>
                <a:cs typeface="Arial"/>
                <a:sym typeface="Arial"/>
              </a:rPr>
              <a:t>Teacher’s will keep weekly records from this information and some pupils need intervention for 15 minutes at lunch time.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
                                            <p:txEl>
                                              <p:pRg st="0" end="0"/>
                                            </p:txEl>
                                          </p:spTgt>
                                        </p:tgtEl>
                                        <p:attrNameLst>
                                          <p:attrName>style.visibility</p:attrName>
                                        </p:attrNameLst>
                                      </p:cBhvr>
                                      <p:to>
                                        <p:strVal val="visible"/>
                                      </p:to>
                                    </p:set>
                                    <p:animEffect transition="in" filter="fade">
                                      <p:cBhvr>
                                        <p:cTn id="7" dur="2000"/>
                                        <p:tgtEl>
                                          <p:spTgt spid="3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9">
                                            <p:txEl>
                                              <p:pRg st="1" end="1"/>
                                            </p:txEl>
                                          </p:spTgt>
                                        </p:tgtEl>
                                        <p:attrNameLst>
                                          <p:attrName>style.visibility</p:attrName>
                                        </p:attrNameLst>
                                      </p:cBhvr>
                                      <p:to>
                                        <p:strVal val="visible"/>
                                      </p:to>
                                    </p:set>
                                    <p:animEffect transition="in" filter="fade">
                                      <p:cBhvr>
                                        <p:cTn id="12" dur="2000"/>
                                        <p:tgtEl>
                                          <p:spTgt spid="3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16"/>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06" name="Google Shape;406;p16"/>
          <p:cNvSpPr txBox="1"/>
          <p:nvPr/>
        </p:nvSpPr>
        <p:spPr>
          <a:xfrm>
            <a:off x="539750" y="476250"/>
            <a:ext cx="7921625" cy="12239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07" name="Google Shape;407;p16"/>
          <p:cNvSpPr txBox="1"/>
          <p:nvPr/>
        </p:nvSpPr>
        <p:spPr>
          <a:xfrm>
            <a:off x="468312" y="404812"/>
            <a:ext cx="7775575" cy="125095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800"/>
              <a:buFont typeface="Arial"/>
              <a:buNone/>
            </a:pPr>
            <a:r>
              <a:rPr lang="en-US" sz="3800" b="1" i="0" u="sng">
                <a:solidFill>
                  <a:schemeClr val="dk1"/>
                </a:solidFill>
                <a:latin typeface="Arial"/>
                <a:ea typeface="Arial"/>
                <a:cs typeface="Arial"/>
                <a:sym typeface="Arial"/>
              </a:rPr>
              <a:t>Identifying strengths and weaknesses is the key!</a:t>
            </a:r>
            <a:endParaRPr/>
          </a:p>
        </p:txBody>
      </p:sp>
      <p:sp>
        <p:nvSpPr>
          <p:cNvPr id="408" name="Google Shape;408;p16"/>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09" name="Google Shape;409;p16"/>
          <p:cNvSpPr txBox="1"/>
          <p:nvPr/>
        </p:nvSpPr>
        <p:spPr>
          <a:xfrm>
            <a:off x="611187" y="2349500"/>
            <a:ext cx="8207375" cy="34655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600"/>
              <a:buFont typeface="Arial"/>
              <a:buNone/>
            </a:pPr>
            <a:r>
              <a:rPr lang="en-US" sz="2600" b="1" i="0" u="none">
                <a:solidFill>
                  <a:schemeClr val="dk1"/>
                </a:solidFill>
                <a:latin typeface="Arial"/>
                <a:ea typeface="Arial"/>
                <a:cs typeface="Arial"/>
                <a:sym typeface="Arial"/>
              </a:rPr>
              <a:t>Identifying the above, means that the teacher can plan to these by grouping the children according to their differentiated needs.</a:t>
            </a:r>
            <a:endParaRPr/>
          </a:p>
          <a:p>
            <a:pPr marL="0" marR="0" lvl="0" indent="0" algn="l" rtl="0">
              <a:lnSpc>
                <a:spcPct val="100000"/>
              </a:lnSpc>
              <a:spcBef>
                <a:spcPts val="1300"/>
              </a:spcBef>
              <a:spcAft>
                <a:spcPts val="0"/>
              </a:spcAft>
              <a:buClr>
                <a:schemeClr val="dk1"/>
              </a:buClr>
              <a:buSzPts val="2600"/>
              <a:buFont typeface="Arial"/>
              <a:buNone/>
            </a:pPr>
            <a:endParaRPr sz="2600" b="1" i="0" u="none">
              <a:solidFill>
                <a:schemeClr val="dk1"/>
              </a:solidFill>
              <a:latin typeface="Arial"/>
              <a:ea typeface="Arial"/>
              <a:cs typeface="Arial"/>
              <a:sym typeface="Arial"/>
            </a:endParaRPr>
          </a:p>
          <a:p>
            <a:pPr marL="0" marR="0" lvl="0" indent="0" algn="l" rtl="0">
              <a:lnSpc>
                <a:spcPct val="100000"/>
              </a:lnSpc>
              <a:spcBef>
                <a:spcPts val="1300"/>
              </a:spcBef>
              <a:spcAft>
                <a:spcPts val="0"/>
              </a:spcAft>
              <a:buClr>
                <a:schemeClr val="dk1"/>
              </a:buClr>
              <a:buSzPts val="2600"/>
              <a:buFont typeface="Arial"/>
              <a:buNone/>
            </a:pPr>
            <a:r>
              <a:rPr lang="en-US" sz="2600" b="1" i="0" u="none">
                <a:solidFill>
                  <a:schemeClr val="dk1"/>
                </a:solidFill>
                <a:latin typeface="Arial"/>
                <a:ea typeface="Arial"/>
                <a:cs typeface="Arial"/>
                <a:sym typeface="Arial"/>
              </a:rPr>
              <a:t>Groups are fluid and arise in response to strong assessments.</a:t>
            </a:r>
            <a:endParaRPr/>
          </a:p>
          <a:p>
            <a:pPr marL="0" marR="0" lvl="0" indent="0" algn="l" rtl="0">
              <a:lnSpc>
                <a:spcPct val="100000"/>
              </a:lnSpc>
              <a:spcBef>
                <a:spcPts val="0"/>
              </a:spcBef>
              <a:spcAft>
                <a:spcPts val="0"/>
              </a:spcAft>
              <a:buNone/>
            </a:pPr>
            <a:endParaRPr sz="2600" b="1" i="0" u="none">
              <a:solidFill>
                <a:schemeClr val="dk1"/>
              </a:solidFill>
              <a:latin typeface="Arial"/>
              <a:ea typeface="Arial"/>
              <a:cs typeface="Arial"/>
              <a:sym typeface="Arial"/>
            </a:endParaRPr>
          </a:p>
        </p:txBody>
      </p:sp>
      <p:sp>
        <p:nvSpPr>
          <p:cNvPr id="410" name="Google Shape;410;p16"/>
          <p:cNvSpPr txBox="1"/>
          <p:nvPr/>
        </p:nvSpPr>
        <p:spPr>
          <a:xfrm>
            <a:off x="611187" y="549275"/>
            <a:ext cx="7848600" cy="3968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8">
                                            <p:txEl>
                                              <p:pRg st="0" end="0"/>
                                            </p:txEl>
                                          </p:spTgt>
                                        </p:tgtEl>
                                        <p:attrNameLst>
                                          <p:attrName>style.visibility</p:attrName>
                                        </p:attrNameLst>
                                      </p:cBhvr>
                                      <p:to>
                                        <p:strVal val="visible"/>
                                      </p:to>
                                    </p:set>
                                    <p:animEffect transition="in" filter="fade">
                                      <p:cBhvr>
                                        <p:cTn id="7" dur="2000"/>
                                        <p:tgtEl>
                                          <p:spTgt spid="4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8">
                                            <p:txEl>
                                              <p:pRg st="1" end="1"/>
                                            </p:txEl>
                                          </p:spTgt>
                                        </p:tgtEl>
                                        <p:attrNameLst>
                                          <p:attrName>style.visibility</p:attrName>
                                        </p:attrNameLst>
                                      </p:cBhvr>
                                      <p:to>
                                        <p:strVal val="visible"/>
                                      </p:to>
                                    </p:set>
                                    <p:animEffect transition="in" filter="fade">
                                      <p:cBhvr>
                                        <p:cTn id="12" dur="2000"/>
                                        <p:tgtEl>
                                          <p:spTgt spid="4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17"/>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16" name="Google Shape;416;p17"/>
          <p:cNvSpPr txBox="1"/>
          <p:nvPr/>
        </p:nvSpPr>
        <p:spPr>
          <a:xfrm>
            <a:off x="611187" y="476250"/>
            <a:ext cx="7921625" cy="7921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17" name="Google Shape;417;p17"/>
          <p:cNvSpPr txBox="1"/>
          <p:nvPr/>
        </p:nvSpPr>
        <p:spPr>
          <a:xfrm>
            <a:off x="611187" y="404812"/>
            <a:ext cx="7775575" cy="6715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800"/>
              <a:buFont typeface="Arial"/>
              <a:buNone/>
            </a:pPr>
            <a:r>
              <a:rPr lang="en-US" sz="3800" b="1" i="0" u="sng">
                <a:solidFill>
                  <a:schemeClr val="dk1"/>
                </a:solidFill>
                <a:latin typeface="Arial"/>
                <a:ea typeface="Arial"/>
                <a:cs typeface="Arial"/>
                <a:sym typeface="Arial"/>
              </a:rPr>
              <a:t>Progress Data Termly</a:t>
            </a:r>
            <a:endParaRPr/>
          </a:p>
        </p:txBody>
      </p:sp>
      <p:sp>
        <p:nvSpPr>
          <p:cNvPr id="418" name="Google Shape;418;p17"/>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19" name="Google Shape;419;p17"/>
          <p:cNvSpPr txBox="1"/>
          <p:nvPr/>
        </p:nvSpPr>
        <p:spPr>
          <a:xfrm>
            <a:off x="425450" y="1341437"/>
            <a:ext cx="8539162" cy="48942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600"/>
              <a:buFont typeface="Arial"/>
              <a:buNone/>
            </a:pPr>
            <a:r>
              <a:rPr lang="en-US" sz="2600" b="1" i="0" u="none">
                <a:solidFill>
                  <a:schemeClr val="dk1"/>
                </a:solidFill>
                <a:latin typeface="Arial"/>
                <a:ea typeface="Arial"/>
                <a:cs typeface="Arial"/>
                <a:sym typeface="Arial"/>
              </a:rPr>
              <a:t>All this assessment feeds into individual progress data, termly and whole class percentages of:</a:t>
            </a:r>
            <a:endParaRPr/>
          </a:p>
          <a:p>
            <a:pPr marL="0" marR="0" lvl="0" indent="-165100" algn="l" rtl="0">
              <a:lnSpc>
                <a:spcPct val="100000"/>
              </a:lnSpc>
              <a:spcBef>
                <a:spcPts val="1300"/>
              </a:spcBef>
              <a:spcAft>
                <a:spcPts val="0"/>
              </a:spcAft>
              <a:buClr>
                <a:schemeClr val="dk1"/>
              </a:buClr>
              <a:buSzPts val="2600"/>
              <a:buFont typeface="Arial"/>
              <a:buChar char="•"/>
            </a:pPr>
            <a:r>
              <a:rPr lang="en-US" sz="2600" b="1" i="0" u="none">
                <a:solidFill>
                  <a:schemeClr val="dk1"/>
                </a:solidFill>
                <a:latin typeface="Arial"/>
                <a:ea typeface="Arial"/>
                <a:cs typeface="Arial"/>
                <a:sym typeface="Arial"/>
              </a:rPr>
              <a:t> Emerging.</a:t>
            </a:r>
            <a:endParaRPr/>
          </a:p>
          <a:p>
            <a:pPr marL="0" marR="0" lvl="0" indent="-165100" algn="l" rtl="0">
              <a:lnSpc>
                <a:spcPct val="100000"/>
              </a:lnSpc>
              <a:spcBef>
                <a:spcPts val="1300"/>
              </a:spcBef>
              <a:spcAft>
                <a:spcPts val="0"/>
              </a:spcAft>
              <a:buClr>
                <a:schemeClr val="dk1"/>
              </a:buClr>
              <a:buSzPts val="2600"/>
              <a:buFont typeface="Arial"/>
              <a:buChar char="•"/>
            </a:pPr>
            <a:r>
              <a:rPr lang="en-US" sz="2600" b="1" i="0" u="none">
                <a:solidFill>
                  <a:schemeClr val="dk1"/>
                </a:solidFill>
                <a:latin typeface="Arial"/>
                <a:ea typeface="Arial"/>
                <a:cs typeface="Arial"/>
                <a:sym typeface="Arial"/>
              </a:rPr>
              <a:t> Expected.</a:t>
            </a:r>
            <a:endParaRPr/>
          </a:p>
          <a:p>
            <a:pPr marL="0" marR="0" lvl="0" indent="-165100" algn="l" rtl="0">
              <a:lnSpc>
                <a:spcPct val="100000"/>
              </a:lnSpc>
              <a:spcBef>
                <a:spcPts val="1300"/>
              </a:spcBef>
              <a:spcAft>
                <a:spcPts val="0"/>
              </a:spcAft>
              <a:buClr>
                <a:schemeClr val="dk1"/>
              </a:buClr>
              <a:buSzPts val="2600"/>
              <a:buFont typeface="Arial"/>
              <a:buChar char="•"/>
            </a:pPr>
            <a:r>
              <a:rPr lang="en-US" sz="2600" b="1" i="0" u="none">
                <a:solidFill>
                  <a:schemeClr val="dk1"/>
                </a:solidFill>
                <a:latin typeface="Arial"/>
                <a:ea typeface="Arial"/>
                <a:cs typeface="Arial"/>
                <a:sym typeface="Arial"/>
              </a:rPr>
              <a:t> Exceeding.</a:t>
            </a:r>
            <a:endParaRPr/>
          </a:p>
          <a:p>
            <a:pPr marL="0" marR="0" lvl="0" indent="0" algn="l" rtl="0">
              <a:lnSpc>
                <a:spcPct val="100000"/>
              </a:lnSpc>
              <a:spcBef>
                <a:spcPts val="1300"/>
              </a:spcBef>
              <a:spcAft>
                <a:spcPts val="0"/>
              </a:spcAft>
              <a:buClr>
                <a:schemeClr val="dk1"/>
              </a:buClr>
              <a:buSzPts val="2600"/>
              <a:buFont typeface="Arial"/>
              <a:buNone/>
            </a:pPr>
            <a:r>
              <a:rPr lang="en-US" sz="2600" b="1" i="0" u="none">
                <a:solidFill>
                  <a:schemeClr val="dk1"/>
                </a:solidFill>
                <a:latin typeface="Arial"/>
                <a:ea typeface="Arial"/>
                <a:cs typeface="Arial"/>
                <a:sym typeface="Arial"/>
              </a:rPr>
              <a:t>The subjects we are required to provide assessment data for individual pupils are reading, writing and maths. </a:t>
            </a:r>
            <a:r>
              <a:rPr lang="en-US" sz="2600" b="0" i="0" u="none">
                <a:solidFill>
                  <a:schemeClr val="dk1"/>
                </a:solidFill>
                <a:latin typeface="Arial"/>
                <a:ea typeface="Arial"/>
                <a:cs typeface="Arial"/>
                <a:sym typeface="Arial"/>
              </a:rPr>
              <a:t>We also assess all subjects on planning sheets and gain termly class percentages in emerging, expected and exceeding in all wider subjects.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8">
                                            <p:txEl>
                                              <p:pRg st="0" end="0"/>
                                            </p:txEl>
                                          </p:spTgt>
                                        </p:tgtEl>
                                        <p:attrNameLst>
                                          <p:attrName>style.visibility</p:attrName>
                                        </p:attrNameLst>
                                      </p:cBhvr>
                                      <p:to>
                                        <p:strVal val="visible"/>
                                      </p:to>
                                    </p:set>
                                    <p:animEffect transition="in" filter="fade">
                                      <p:cBhvr>
                                        <p:cTn id="7" dur="2000"/>
                                        <p:tgtEl>
                                          <p:spTgt spid="4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8">
                                            <p:txEl>
                                              <p:pRg st="1" end="1"/>
                                            </p:txEl>
                                          </p:spTgt>
                                        </p:tgtEl>
                                        <p:attrNameLst>
                                          <p:attrName>style.visibility</p:attrName>
                                        </p:attrNameLst>
                                      </p:cBhvr>
                                      <p:to>
                                        <p:strVal val="visible"/>
                                      </p:to>
                                    </p:set>
                                    <p:animEffect transition="in" filter="fade">
                                      <p:cBhvr>
                                        <p:cTn id="12" dur="2000"/>
                                        <p:tgtEl>
                                          <p:spTgt spid="4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18"/>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25" name="Google Shape;425;p18"/>
          <p:cNvSpPr txBox="1"/>
          <p:nvPr/>
        </p:nvSpPr>
        <p:spPr>
          <a:xfrm>
            <a:off x="611187" y="476250"/>
            <a:ext cx="7921625" cy="12239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26" name="Google Shape;426;p18"/>
          <p:cNvSpPr txBox="1"/>
          <p:nvPr/>
        </p:nvSpPr>
        <p:spPr>
          <a:xfrm>
            <a:off x="611187" y="908050"/>
            <a:ext cx="7775575" cy="6715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800"/>
              <a:buFont typeface="Arial"/>
              <a:buNone/>
            </a:pPr>
            <a:r>
              <a:rPr lang="en-US" sz="3800" b="1" i="0" u="sng">
                <a:solidFill>
                  <a:schemeClr val="dk1"/>
                </a:solidFill>
                <a:latin typeface="Arial"/>
                <a:ea typeface="Arial"/>
                <a:cs typeface="Arial"/>
                <a:sym typeface="Arial"/>
              </a:rPr>
              <a:t>Pupil Progress Meetings Termly</a:t>
            </a:r>
            <a:endParaRPr/>
          </a:p>
        </p:txBody>
      </p:sp>
      <p:sp>
        <p:nvSpPr>
          <p:cNvPr id="427" name="Google Shape;427;p18"/>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28" name="Google Shape;428;p18"/>
          <p:cNvSpPr txBox="1"/>
          <p:nvPr/>
        </p:nvSpPr>
        <p:spPr>
          <a:xfrm>
            <a:off x="684212" y="1916112"/>
            <a:ext cx="8207375"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29" name="Google Shape;429;p18"/>
          <p:cNvSpPr txBox="1"/>
          <p:nvPr/>
        </p:nvSpPr>
        <p:spPr>
          <a:xfrm>
            <a:off x="1187450" y="1844675"/>
            <a:ext cx="6913562"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30" name="Google Shape;430;p18"/>
          <p:cNvSpPr txBox="1"/>
          <p:nvPr/>
        </p:nvSpPr>
        <p:spPr>
          <a:xfrm>
            <a:off x="611187" y="1844675"/>
            <a:ext cx="7777162" cy="41084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Data on </a:t>
            </a:r>
            <a:r>
              <a:rPr lang="en-US" sz="2400" b="1" i="0" u="none">
                <a:solidFill>
                  <a:schemeClr val="dk1"/>
                </a:solidFill>
                <a:latin typeface="Arial"/>
                <a:ea typeface="Arial"/>
                <a:cs typeface="Arial"/>
                <a:sym typeface="Arial"/>
              </a:rPr>
              <a:t>individual pupils and whole class</a:t>
            </a:r>
            <a:r>
              <a:rPr lang="en-US" sz="2400" b="0" i="0" u="none">
                <a:solidFill>
                  <a:schemeClr val="dk1"/>
                </a:solidFill>
                <a:latin typeface="Arial"/>
                <a:ea typeface="Arial"/>
                <a:cs typeface="Arial"/>
                <a:sym typeface="Arial"/>
              </a:rPr>
              <a:t> percentages is presented to J Pearson at the end of each term for each year group.</a:t>
            </a:r>
            <a:endParaRPr/>
          </a:p>
          <a:p>
            <a:pPr marL="0" marR="0" lvl="0" indent="0" algn="l" rtl="0">
              <a:lnSpc>
                <a:spcPct val="100000"/>
              </a:lnSpc>
              <a:spcBef>
                <a:spcPts val="120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120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Teams meet with J Pearson and discuss the data and from the professional discussions and other evidence presented if necessary, i.e. child’s books, planning sheets with assessments on, termly assessment sheets, teacher’s weekly records, judgements on progress are made.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7">
                                            <p:txEl>
                                              <p:pRg st="0" end="0"/>
                                            </p:txEl>
                                          </p:spTgt>
                                        </p:tgtEl>
                                        <p:attrNameLst>
                                          <p:attrName>style.visibility</p:attrName>
                                        </p:attrNameLst>
                                      </p:cBhvr>
                                      <p:to>
                                        <p:strVal val="visible"/>
                                      </p:to>
                                    </p:set>
                                    <p:animEffect transition="in" filter="fade">
                                      <p:cBhvr>
                                        <p:cTn id="7" dur="2000"/>
                                        <p:tgtEl>
                                          <p:spTgt spid="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7">
                                            <p:txEl>
                                              <p:pRg st="1" end="1"/>
                                            </p:txEl>
                                          </p:spTgt>
                                        </p:tgtEl>
                                        <p:attrNameLst>
                                          <p:attrName>style.visibility</p:attrName>
                                        </p:attrNameLst>
                                      </p:cBhvr>
                                      <p:to>
                                        <p:strVal val="visible"/>
                                      </p:to>
                                    </p:set>
                                    <p:animEffect transition="in" filter="fade">
                                      <p:cBhvr>
                                        <p:cTn id="12" dur="2000"/>
                                        <p:tgtEl>
                                          <p:spTgt spid="4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19"/>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36" name="Google Shape;436;p19"/>
          <p:cNvSpPr txBox="1"/>
          <p:nvPr/>
        </p:nvSpPr>
        <p:spPr>
          <a:xfrm>
            <a:off x="611187" y="476250"/>
            <a:ext cx="7921625" cy="12239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37" name="Google Shape;437;p19"/>
          <p:cNvSpPr txBox="1"/>
          <p:nvPr/>
        </p:nvSpPr>
        <p:spPr>
          <a:xfrm>
            <a:off x="611187" y="908050"/>
            <a:ext cx="7775575" cy="6715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800"/>
              <a:buFont typeface="Arial"/>
              <a:buNone/>
            </a:pPr>
            <a:r>
              <a:rPr lang="en-US" sz="3800" b="1" i="0" u="sng">
                <a:solidFill>
                  <a:schemeClr val="dk1"/>
                </a:solidFill>
                <a:latin typeface="Arial"/>
                <a:ea typeface="Arial"/>
                <a:cs typeface="Arial"/>
                <a:sym typeface="Arial"/>
              </a:rPr>
              <a:t>Intervention</a:t>
            </a:r>
            <a:endParaRPr/>
          </a:p>
        </p:txBody>
      </p:sp>
      <p:sp>
        <p:nvSpPr>
          <p:cNvPr id="438" name="Google Shape;438;p19"/>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39" name="Google Shape;439;p19"/>
          <p:cNvSpPr txBox="1"/>
          <p:nvPr/>
        </p:nvSpPr>
        <p:spPr>
          <a:xfrm>
            <a:off x="827087" y="2276475"/>
            <a:ext cx="7345362" cy="341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Pupils who cause concern from the Pupil Progress Meetings will be put in intervention groups – 6-8 weeks, parents not informed unless worries progress is not being made.</a:t>
            </a:r>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This is children of all abilities, as any child whatever their ability may, at times, make slower progress.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8">
                                            <p:txEl>
                                              <p:pRg st="0" end="0"/>
                                            </p:txEl>
                                          </p:spTgt>
                                        </p:tgtEl>
                                        <p:attrNameLst>
                                          <p:attrName>style.visibility</p:attrName>
                                        </p:attrNameLst>
                                      </p:cBhvr>
                                      <p:to>
                                        <p:strVal val="visible"/>
                                      </p:to>
                                    </p:set>
                                    <p:animEffect transition="in" filter="fade">
                                      <p:cBhvr>
                                        <p:cTn id="7" dur="2000"/>
                                        <p:tgtEl>
                                          <p:spTgt spid="4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8">
                                            <p:txEl>
                                              <p:pRg st="1" end="1"/>
                                            </p:txEl>
                                          </p:spTgt>
                                        </p:tgtEl>
                                        <p:attrNameLst>
                                          <p:attrName>style.visibility</p:attrName>
                                        </p:attrNameLst>
                                      </p:cBhvr>
                                      <p:to>
                                        <p:strVal val="visible"/>
                                      </p:to>
                                    </p:set>
                                    <p:animEffect transition="in" filter="fade">
                                      <p:cBhvr>
                                        <p:cTn id="12" dur="2000"/>
                                        <p:tgtEl>
                                          <p:spTgt spid="4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20"/>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45" name="Google Shape;445;p20"/>
          <p:cNvSpPr txBox="1"/>
          <p:nvPr/>
        </p:nvSpPr>
        <p:spPr>
          <a:xfrm>
            <a:off x="611187" y="476250"/>
            <a:ext cx="7921625" cy="12239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46" name="Google Shape;446;p20"/>
          <p:cNvSpPr txBox="1"/>
          <p:nvPr/>
        </p:nvSpPr>
        <p:spPr>
          <a:xfrm>
            <a:off x="611187" y="692150"/>
            <a:ext cx="7775575" cy="5492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000"/>
              <a:buFont typeface="Arial"/>
              <a:buNone/>
            </a:pPr>
            <a:r>
              <a:rPr lang="en-US" sz="3000" b="1" i="0" u="sng">
                <a:solidFill>
                  <a:schemeClr val="dk1"/>
                </a:solidFill>
                <a:latin typeface="Arial"/>
                <a:ea typeface="Arial"/>
                <a:cs typeface="Arial"/>
                <a:sym typeface="Arial"/>
              </a:rPr>
              <a:t>What are Intervention groups?</a:t>
            </a:r>
            <a:endParaRPr/>
          </a:p>
        </p:txBody>
      </p:sp>
      <p:sp>
        <p:nvSpPr>
          <p:cNvPr id="447" name="Google Shape;447;p20"/>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48" name="Google Shape;448;p20"/>
          <p:cNvSpPr txBox="1"/>
          <p:nvPr/>
        </p:nvSpPr>
        <p:spPr>
          <a:xfrm>
            <a:off x="684212" y="1700212"/>
            <a:ext cx="7848600" cy="65563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Small group learning to re-inforce concepts that pupil’s are struggling with.</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They last for about 6-8 weeks and the planning is in response to the pupils’ areas for improvement.</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Extra support outside of maths, reading and writing sessions – usually take place in lunchtime.</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They can be ICT based at times as there are many good intervention programmes using this.</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Impact of these is measured and assessment used to ascertain whether the pupil has made enough progress.</a:t>
            </a:r>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7">
                                            <p:txEl>
                                              <p:pRg st="0" end="0"/>
                                            </p:txEl>
                                          </p:spTgt>
                                        </p:tgtEl>
                                        <p:attrNameLst>
                                          <p:attrName>style.visibility</p:attrName>
                                        </p:attrNameLst>
                                      </p:cBhvr>
                                      <p:to>
                                        <p:strVal val="visible"/>
                                      </p:to>
                                    </p:set>
                                    <p:animEffect transition="in" filter="fade">
                                      <p:cBhvr>
                                        <p:cTn id="7" dur="2000"/>
                                        <p:tgtEl>
                                          <p:spTgt spid="4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7">
                                            <p:txEl>
                                              <p:pRg st="1" end="1"/>
                                            </p:txEl>
                                          </p:spTgt>
                                        </p:tgtEl>
                                        <p:attrNameLst>
                                          <p:attrName>style.visibility</p:attrName>
                                        </p:attrNameLst>
                                      </p:cBhvr>
                                      <p:to>
                                        <p:strVal val="visible"/>
                                      </p:to>
                                    </p:set>
                                    <p:animEffect transition="in" filter="fade">
                                      <p:cBhvr>
                                        <p:cTn id="12" dur="2000"/>
                                        <p:tgtEl>
                                          <p:spTgt spid="4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21"/>
          <p:cNvSpPr txBox="1"/>
          <p:nvPr/>
        </p:nvSpPr>
        <p:spPr>
          <a:xfrm>
            <a:off x="0" y="333375"/>
            <a:ext cx="9144000"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54" name="Google Shape;454;p21"/>
          <p:cNvSpPr txBox="1"/>
          <p:nvPr/>
        </p:nvSpPr>
        <p:spPr>
          <a:xfrm>
            <a:off x="676275" y="333375"/>
            <a:ext cx="7921625" cy="71913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55" name="Google Shape;455;p21"/>
          <p:cNvSpPr txBox="1"/>
          <p:nvPr/>
        </p:nvSpPr>
        <p:spPr>
          <a:xfrm>
            <a:off x="749300" y="417512"/>
            <a:ext cx="7775575" cy="5492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000"/>
              <a:buFont typeface="Arial"/>
              <a:buNone/>
            </a:pPr>
            <a:r>
              <a:rPr lang="en-US" sz="3000" b="1" i="0" u="sng">
                <a:solidFill>
                  <a:schemeClr val="dk1"/>
                </a:solidFill>
                <a:latin typeface="Arial"/>
                <a:ea typeface="Arial"/>
                <a:cs typeface="Arial"/>
                <a:sym typeface="Arial"/>
              </a:rPr>
              <a:t>Formal Assessments</a:t>
            </a:r>
            <a:endParaRPr/>
          </a:p>
        </p:txBody>
      </p:sp>
      <p:sp>
        <p:nvSpPr>
          <p:cNvPr id="456" name="Google Shape;456;p21"/>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57" name="Google Shape;457;p21"/>
          <p:cNvSpPr txBox="1"/>
          <p:nvPr/>
        </p:nvSpPr>
        <p:spPr>
          <a:xfrm>
            <a:off x="0" y="1138237"/>
            <a:ext cx="9144000" cy="76628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sng">
                <a:solidFill>
                  <a:schemeClr val="dk1"/>
                </a:solidFill>
                <a:latin typeface="Arial"/>
                <a:ea typeface="Arial"/>
                <a:cs typeface="Arial"/>
                <a:sym typeface="Arial"/>
              </a:rPr>
              <a:t>Every academic year:</a:t>
            </a:r>
            <a:r>
              <a:rPr lang="en-US" sz="2400" b="1" i="0" u="none">
                <a:solidFill>
                  <a:schemeClr val="dk1"/>
                </a:solidFill>
                <a:latin typeface="Arial"/>
                <a:ea typeface="Arial"/>
                <a:cs typeface="Arial"/>
                <a:sym typeface="Arial"/>
              </a:rPr>
              <a:t>  </a:t>
            </a:r>
            <a:r>
              <a:rPr lang="en-US" sz="2400" b="0" i="0" u="none">
                <a:solidFill>
                  <a:schemeClr val="dk1"/>
                </a:solidFill>
                <a:latin typeface="Arial"/>
                <a:ea typeface="Arial"/>
                <a:cs typeface="Arial"/>
                <a:sym typeface="Arial"/>
              </a:rPr>
              <a:t>SATs Y2 and Y6.</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EYFS:  Early Learning Goals to gain expected (no exceeding).</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Y1:  Phonics test at the end of the year - government run and results analysed.  If pupils do not hit the required ‘met standard’ in Y1 they get another chance in Y2.</a:t>
            </a:r>
            <a:endParaRPr/>
          </a:p>
          <a:p>
            <a:pPr marL="0" marR="0" lvl="0" indent="0" algn="l" rtl="0">
              <a:lnSpc>
                <a:spcPct val="100000"/>
              </a:lnSpc>
              <a:spcBef>
                <a:spcPts val="1200"/>
              </a:spcBef>
              <a:spcAft>
                <a:spcPts val="0"/>
              </a:spcAft>
              <a:buClr>
                <a:schemeClr val="dk1"/>
              </a:buClr>
              <a:buSzPts val="2400"/>
              <a:buFont typeface="Arial"/>
              <a:buNone/>
            </a:pPr>
            <a:r>
              <a:rPr lang="en-US" sz="2400" b="1" i="0" u="sng">
                <a:solidFill>
                  <a:schemeClr val="dk1"/>
                </a:solidFill>
                <a:latin typeface="Arial"/>
                <a:ea typeface="Arial"/>
                <a:cs typeface="Arial"/>
                <a:sym typeface="Arial"/>
              </a:rPr>
              <a:t>Y2 from 2016-22</a:t>
            </a:r>
            <a:r>
              <a:rPr lang="en-US" sz="2400" b="1" i="0" u="none">
                <a:solidFill>
                  <a:schemeClr val="dk1"/>
                </a:solidFill>
                <a:latin typeface="Arial"/>
                <a:ea typeface="Arial"/>
                <a:cs typeface="Arial"/>
                <a:sym typeface="Arial"/>
              </a:rPr>
              <a:t>: Government tests in Reading, Writing, Maths, alongside Teacher Assessments.</a:t>
            </a:r>
            <a:endParaRPr/>
          </a:p>
          <a:p>
            <a:pPr marL="0" marR="0" lvl="0" indent="0" algn="l" rtl="0">
              <a:lnSpc>
                <a:spcPct val="100000"/>
              </a:lnSpc>
              <a:spcBef>
                <a:spcPts val="1200"/>
              </a:spcBef>
              <a:spcAft>
                <a:spcPts val="0"/>
              </a:spcAft>
              <a:buClr>
                <a:schemeClr val="dk1"/>
              </a:buClr>
              <a:buSzPts val="2400"/>
              <a:buFont typeface="Arial"/>
              <a:buNone/>
            </a:pPr>
            <a:r>
              <a:rPr lang="en-US" sz="2400" b="1" i="0" u="sng">
                <a:solidFill>
                  <a:schemeClr val="dk1"/>
                </a:solidFill>
                <a:latin typeface="Arial"/>
                <a:ea typeface="Arial"/>
                <a:cs typeface="Arial"/>
                <a:sym typeface="Arial"/>
              </a:rPr>
              <a:t>Y6 from 2016-22</a:t>
            </a:r>
            <a:r>
              <a:rPr lang="en-US" sz="2400" b="1" i="0" u="none">
                <a:solidFill>
                  <a:schemeClr val="dk1"/>
                </a:solidFill>
                <a:latin typeface="Arial"/>
                <a:ea typeface="Arial"/>
                <a:cs typeface="Arial"/>
                <a:sym typeface="Arial"/>
              </a:rPr>
              <a:t>: Government tests in Reading, Writing, Maths and English Grammar.</a:t>
            </a:r>
            <a:endParaRPr/>
          </a:p>
          <a:p>
            <a:pPr marL="0" marR="0" lvl="0" indent="0" algn="l" rtl="0">
              <a:lnSpc>
                <a:spcPct val="100000"/>
              </a:lnSpc>
              <a:spcBef>
                <a:spcPts val="1200"/>
              </a:spcBef>
              <a:spcAft>
                <a:spcPts val="0"/>
              </a:spcAft>
              <a:buClr>
                <a:schemeClr val="dk1"/>
              </a:buClr>
              <a:buSzPts val="2400"/>
              <a:buFont typeface="Arial"/>
              <a:buNone/>
            </a:pPr>
            <a:r>
              <a:rPr lang="en-US" sz="2400" b="1" i="0" u="sng">
                <a:solidFill>
                  <a:schemeClr val="dk1"/>
                </a:solidFill>
                <a:latin typeface="Arial"/>
                <a:ea typeface="Arial"/>
                <a:cs typeface="Arial"/>
                <a:sym typeface="Arial"/>
              </a:rPr>
              <a:t>Y6 1970s?-2022:</a:t>
            </a:r>
            <a:r>
              <a:rPr lang="en-US" sz="2400" b="1" i="0" u="none">
                <a:solidFill>
                  <a:schemeClr val="dk1"/>
                </a:solidFill>
                <a:latin typeface="Arial"/>
                <a:ea typeface="Arial"/>
                <a:cs typeface="Arial"/>
                <a:sym typeface="Arial"/>
              </a:rPr>
              <a:t> 11+ selective test (not KS2 curriculum and not government led, a test to see who is capable of grammar selective education – but KS2 ‘zips’ into grammar education)</a:t>
            </a:r>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rgbClr val="FF3300"/>
              </a:solidFill>
              <a:latin typeface="Arial"/>
              <a:ea typeface="Arial"/>
              <a:cs typeface="Arial"/>
              <a:sym typeface="Arial"/>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6">
                                            <p:txEl>
                                              <p:pRg st="0" end="0"/>
                                            </p:txEl>
                                          </p:spTgt>
                                        </p:tgtEl>
                                        <p:attrNameLst>
                                          <p:attrName>style.visibility</p:attrName>
                                        </p:attrNameLst>
                                      </p:cBhvr>
                                      <p:to>
                                        <p:strVal val="visible"/>
                                      </p:to>
                                    </p:set>
                                    <p:animEffect transition="in" filter="fade">
                                      <p:cBhvr>
                                        <p:cTn id="7" dur="2000"/>
                                        <p:tgtEl>
                                          <p:spTgt spid="4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6">
                                            <p:txEl>
                                              <p:pRg st="1" end="1"/>
                                            </p:txEl>
                                          </p:spTgt>
                                        </p:tgtEl>
                                        <p:attrNameLst>
                                          <p:attrName>style.visibility</p:attrName>
                                        </p:attrNameLst>
                                      </p:cBhvr>
                                      <p:to>
                                        <p:strVal val="visible"/>
                                      </p:to>
                                    </p:set>
                                    <p:animEffect transition="in" filter="fade">
                                      <p:cBhvr>
                                        <p:cTn id="12" dur="2000"/>
                                        <p:tgtEl>
                                          <p:spTgt spid="4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22"/>
          <p:cNvSpPr txBox="1"/>
          <p:nvPr/>
        </p:nvSpPr>
        <p:spPr>
          <a:xfrm>
            <a:off x="395287" y="333375"/>
            <a:ext cx="8353425" cy="652462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63" name="Google Shape;463;p22"/>
          <p:cNvSpPr txBox="1"/>
          <p:nvPr/>
        </p:nvSpPr>
        <p:spPr>
          <a:xfrm>
            <a:off x="611187" y="476250"/>
            <a:ext cx="7921625" cy="12239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64" name="Google Shape;464;p22"/>
          <p:cNvSpPr txBox="1"/>
          <p:nvPr/>
        </p:nvSpPr>
        <p:spPr>
          <a:xfrm>
            <a:off x="611187" y="692150"/>
            <a:ext cx="7775575" cy="5492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000"/>
              <a:buFont typeface="Arial"/>
              <a:buNone/>
            </a:pPr>
            <a:r>
              <a:rPr lang="en-US" sz="3000" b="1" i="0" u="sng">
                <a:solidFill>
                  <a:schemeClr val="dk1"/>
                </a:solidFill>
                <a:latin typeface="Arial"/>
                <a:ea typeface="Arial"/>
                <a:cs typeface="Arial"/>
                <a:sym typeface="Arial"/>
              </a:rPr>
              <a:t>Formal Assessments</a:t>
            </a:r>
            <a:endParaRPr/>
          </a:p>
        </p:txBody>
      </p:sp>
      <p:cxnSp>
        <p:nvCxnSpPr>
          <p:cNvPr id="465" name="Google Shape;465;p22"/>
          <p:cNvCxnSpPr/>
          <p:nvPr/>
        </p:nvCxnSpPr>
        <p:spPr>
          <a:xfrm>
            <a:off x="900112" y="5661025"/>
            <a:ext cx="7272337" cy="0"/>
          </a:xfrm>
          <a:prstGeom prst="straightConnector1">
            <a:avLst/>
          </a:prstGeom>
          <a:noFill/>
          <a:ln w="38100" cap="flat" cmpd="sng">
            <a:solidFill>
              <a:srgbClr val="333399"/>
            </a:solidFill>
            <a:prstDash val="solid"/>
            <a:miter lim="800000"/>
            <a:headEnd type="none" w="med" len="med"/>
            <a:tailEnd type="none" w="med" len="med"/>
          </a:ln>
        </p:spPr>
      </p:cxnSp>
      <p:sp>
        <p:nvSpPr>
          <p:cNvPr id="466" name="Google Shape;466;p22"/>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67" name="Google Shape;467;p22"/>
          <p:cNvSpPr txBox="1"/>
          <p:nvPr/>
        </p:nvSpPr>
        <p:spPr>
          <a:xfrm>
            <a:off x="611187" y="1989137"/>
            <a:ext cx="7848600" cy="65547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2400"/>
              <a:buFont typeface="Arial"/>
              <a:buNone/>
            </a:pPr>
            <a:r>
              <a:rPr lang="en-US" sz="2400" b="1" i="0" u="none">
                <a:solidFill>
                  <a:srgbClr val="FF3300"/>
                </a:solidFill>
                <a:latin typeface="Arial"/>
                <a:ea typeface="Arial"/>
                <a:cs typeface="Arial"/>
                <a:sym typeface="Arial"/>
              </a:rPr>
              <a:t>The standardised score</a:t>
            </a:r>
            <a:r>
              <a:rPr lang="en-US" sz="2400" b="1" i="0" u="none">
                <a:solidFill>
                  <a:schemeClr val="dk1"/>
                </a:solidFill>
                <a:latin typeface="Arial"/>
                <a:ea typeface="Arial"/>
                <a:cs typeface="Arial"/>
                <a:sym typeface="Arial"/>
              </a:rPr>
              <a:t> from the NFER test in Y3 and Y5 will determine whether a child has the ability to sit the 11+ so you should:</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Listen to the staff and their expertise.</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Not put your child through endless tutoring and pressure if it is not their natural ability.</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Realise that there are excellent non-selective high schools in the local area.</a:t>
            </a:r>
            <a:endParaRPr/>
          </a:p>
          <a:p>
            <a:pPr marL="0" marR="0" lvl="0" indent="0" algn="l" rtl="0">
              <a:lnSpc>
                <a:spcPct val="100000"/>
              </a:lnSpc>
              <a:spcBef>
                <a:spcPts val="1000"/>
              </a:spcBef>
              <a:spcAft>
                <a:spcPts val="0"/>
              </a:spcAft>
              <a:buClr>
                <a:srgbClr val="FF0000"/>
              </a:buClr>
              <a:buSzPts val="2000"/>
              <a:buFont typeface="Arial"/>
              <a:buNone/>
            </a:pPr>
            <a:r>
              <a:rPr lang="en-US" sz="2000" b="1" i="0" u="none">
                <a:solidFill>
                  <a:srgbClr val="FF0000"/>
                </a:solidFill>
                <a:latin typeface="Arial"/>
                <a:ea typeface="Arial"/>
                <a:cs typeface="Arial"/>
                <a:sym typeface="Arial"/>
              </a:rPr>
              <a:t>If you do decide to go with the 11+ - realise that passing the test is only the start of the hard work and that your child needs to achieve </a:t>
            </a:r>
            <a:r>
              <a:rPr lang="en-US" sz="2000" b="1" i="0" u="sng">
                <a:solidFill>
                  <a:srgbClr val="FF0000"/>
                </a:solidFill>
                <a:latin typeface="Arial"/>
                <a:ea typeface="Arial"/>
                <a:cs typeface="Arial"/>
                <a:sym typeface="Arial"/>
              </a:rPr>
              <a:t>highly</a:t>
            </a:r>
            <a:r>
              <a:rPr lang="en-US" sz="2000" b="1" i="0" u="none">
                <a:solidFill>
                  <a:srgbClr val="FF0000"/>
                </a:solidFill>
                <a:latin typeface="Arial"/>
                <a:ea typeface="Arial"/>
                <a:cs typeface="Arial"/>
                <a:sym typeface="Arial"/>
              </a:rPr>
              <a:t> at the end of the KS2 curriculum SATs in order to progress to KS3 in all high schools.</a:t>
            </a:r>
            <a:endParaRPr/>
          </a:p>
          <a:p>
            <a:pPr marL="0" marR="0" lvl="0" indent="0" algn="l" rtl="0">
              <a:lnSpc>
                <a:spcPct val="100000"/>
              </a:lnSpc>
              <a:spcBef>
                <a:spcPts val="1000"/>
              </a:spcBef>
              <a:spcAft>
                <a:spcPts val="0"/>
              </a:spcAft>
              <a:buClr>
                <a:schemeClr val="dk1"/>
              </a:buClr>
              <a:buSzPts val="2000"/>
              <a:buFont typeface="Arial"/>
              <a:buNone/>
            </a:pPr>
            <a:endParaRPr sz="2000" b="1" i="0" u="none">
              <a:solidFill>
                <a:schemeClr val="dk1"/>
              </a:solidFill>
              <a:latin typeface="Arial"/>
              <a:ea typeface="Arial"/>
              <a:cs typeface="Arial"/>
              <a:sym typeface="Arial"/>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rgbClr val="FF3300"/>
              </a:solidFill>
              <a:latin typeface="Arial"/>
              <a:ea typeface="Arial"/>
              <a:cs typeface="Arial"/>
              <a:sym typeface="Arial"/>
            </a:endParaRPr>
          </a:p>
          <a:p>
            <a:pPr marL="0" marR="0" lvl="0" indent="0" algn="l" rtl="0">
              <a:lnSpc>
                <a:spcPct val="100000"/>
              </a:lnSpc>
              <a:spcBef>
                <a:spcPts val="0"/>
              </a:spcBef>
              <a:spcAft>
                <a:spcPts val="0"/>
              </a:spcAft>
              <a:buNone/>
            </a:pPr>
            <a:endParaRPr sz="2400" b="1" i="0" u="none">
              <a:solidFill>
                <a:srgbClr val="FF33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6">
                                            <p:txEl>
                                              <p:pRg st="0" end="0"/>
                                            </p:txEl>
                                          </p:spTgt>
                                        </p:tgtEl>
                                        <p:attrNameLst>
                                          <p:attrName>style.visibility</p:attrName>
                                        </p:attrNameLst>
                                      </p:cBhvr>
                                      <p:to>
                                        <p:strVal val="visible"/>
                                      </p:to>
                                    </p:set>
                                    <p:animEffect transition="in" filter="fade">
                                      <p:cBhvr>
                                        <p:cTn id="7" dur="2000"/>
                                        <p:tgtEl>
                                          <p:spTgt spid="4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6">
                                            <p:txEl>
                                              <p:pRg st="1" end="1"/>
                                            </p:txEl>
                                          </p:spTgt>
                                        </p:tgtEl>
                                        <p:attrNameLst>
                                          <p:attrName>style.visibility</p:attrName>
                                        </p:attrNameLst>
                                      </p:cBhvr>
                                      <p:to>
                                        <p:strVal val="visible"/>
                                      </p:to>
                                    </p:set>
                                    <p:animEffect transition="in" filter="fade">
                                      <p:cBhvr>
                                        <p:cTn id="12" dur="2000"/>
                                        <p:tgtEl>
                                          <p:spTgt spid="4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23"/>
          <p:cNvSpPr txBox="1"/>
          <p:nvPr/>
        </p:nvSpPr>
        <p:spPr>
          <a:xfrm>
            <a:off x="249237" y="320675"/>
            <a:ext cx="8353425" cy="653732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73" name="Google Shape;473;p23"/>
          <p:cNvSpPr txBox="1"/>
          <p:nvPr/>
        </p:nvSpPr>
        <p:spPr>
          <a:xfrm>
            <a:off x="611187" y="476250"/>
            <a:ext cx="7921625" cy="12239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74" name="Google Shape;474;p23"/>
          <p:cNvSpPr txBox="1"/>
          <p:nvPr/>
        </p:nvSpPr>
        <p:spPr>
          <a:xfrm>
            <a:off x="611187" y="692150"/>
            <a:ext cx="7775575" cy="5492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000"/>
              <a:buFont typeface="Arial"/>
              <a:buNone/>
            </a:pPr>
            <a:r>
              <a:rPr lang="en-US" sz="3000" b="1" i="0" u="sng">
                <a:solidFill>
                  <a:schemeClr val="dk1"/>
                </a:solidFill>
                <a:latin typeface="Arial"/>
                <a:ea typeface="Arial"/>
                <a:cs typeface="Arial"/>
                <a:sym typeface="Arial"/>
              </a:rPr>
              <a:t>NFER Assessments Y3 &amp; Y5</a:t>
            </a:r>
            <a:endParaRPr/>
          </a:p>
        </p:txBody>
      </p:sp>
      <p:cxnSp>
        <p:nvCxnSpPr>
          <p:cNvPr id="475" name="Google Shape;475;p23"/>
          <p:cNvCxnSpPr/>
          <p:nvPr/>
        </p:nvCxnSpPr>
        <p:spPr>
          <a:xfrm>
            <a:off x="900112" y="5661025"/>
            <a:ext cx="7272337" cy="0"/>
          </a:xfrm>
          <a:prstGeom prst="straightConnector1">
            <a:avLst/>
          </a:prstGeom>
          <a:noFill/>
          <a:ln w="38100" cap="flat" cmpd="sng">
            <a:solidFill>
              <a:srgbClr val="333399"/>
            </a:solidFill>
            <a:prstDash val="solid"/>
            <a:miter lim="800000"/>
            <a:headEnd type="none" w="med" len="med"/>
            <a:tailEnd type="none" w="med" len="med"/>
          </a:ln>
        </p:spPr>
      </p:cxnSp>
      <p:sp>
        <p:nvSpPr>
          <p:cNvPr id="476" name="Google Shape;476;p23"/>
          <p:cNvSpPr txBox="1"/>
          <p:nvPr/>
        </p:nvSpPr>
        <p:spPr>
          <a:xfrm>
            <a:off x="644525" y="1838325"/>
            <a:ext cx="8104187" cy="41544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2400"/>
              <a:buFont typeface="Arial"/>
              <a:buNone/>
            </a:pPr>
            <a:r>
              <a:rPr lang="en-US" sz="2400" b="1" i="0" u="none">
                <a:solidFill>
                  <a:srgbClr val="FF3300"/>
                </a:solidFill>
                <a:latin typeface="Arial"/>
                <a:ea typeface="Arial"/>
                <a:cs typeface="Arial"/>
                <a:sym typeface="Arial"/>
              </a:rPr>
              <a:t>Below 70</a:t>
            </a:r>
            <a:r>
              <a:rPr lang="en-US" sz="2400" b="1" i="0" u="none">
                <a:solidFill>
                  <a:schemeClr val="dk1"/>
                </a:solidFill>
                <a:latin typeface="Arial"/>
                <a:ea typeface="Arial"/>
                <a:cs typeface="Arial"/>
                <a:sym typeface="Arial"/>
              </a:rPr>
              <a:t>   children may need lots help and a one-to-one support – called an Education Health Care Plan.</a:t>
            </a:r>
            <a:endParaRPr/>
          </a:p>
          <a:p>
            <a:pPr marL="0" marR="0" lvl="0" indent="0" algn="l" rtl="0">
              <a:lnSpc>
                <a:spcPct val="100000"/>
              </a:lnSpc>
              <a:spcBef>
                <a:spcPts val="1200"/>
              </a:spcBef>
              <a:spcAft>
                <a:spcPts val="0"/>
              </a:spcAft>
              <a:buClr>
                <a:srgbClr val="FF3300"/>
              </a:buClr>
              <a:buSzPts val="2400"/>
              <a:buFont typeface="Arial"/>
              <a:buNone/>
            </a:pPr>
            <a:r>
              <a:rPr lang="en-US" sz="2400" b="1" i="0" u="none">
                <a:solidFill>
                  <a:srgbClr val="FF3300"/>
                </a:solidFill>
                <a:latin typeface="Arial"/>
                <a:ea typeface="Arial"/>
                <a:cs typeface="Arial"/>
                <a:sym typeface="Arial"/>
              </a:rPr>
              <a:t>70-85</a:t>
            </a:r>
            <a:r>
              <a:rPr lang="en-US" sz="2400" b="1" i="0" u="none">
                <a:solidFill>
                  <a:schemeClr val="dk1"/>
                </a:solidFill>
                <a:latin typeface="Arial"/>
                <a:ea typeface="Arial"/>
                <a:cs typeface="Arial"/>
                <a:sym typeface="Arial"/>
              </a:rPr>
              <a:t>          SEN register needing school extra help.</a:t>
            </a:r>
            <a:endParaRPr/>
          </a:p>
          <a:p>
            <a:pPr marL="0" marR="0" lvl="0" indent="0" algn="l" rtl="0">
              <a:lnSpc>
                <a:spcPct val="100000"/>
              </a:lnSpc>
              <a:spcBef>
                <a:spcPts val="120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85-99          May get to expected with help and support.</a:t>
            </a:r>
            <a:endParaRPr/>
          </a:p>
          <a:p>
            <a:pPr marL="0" marR="0" lvl="0" indent="0" algn="l" rtl="0">
              <a:lnSpc>
                <a:spcPct val="100000"/>
              </a:lnSpc>
              <a:spcBef>
                <a:spcPts val="1200"/>
              </a:spcBef>
              <a:spcAft>
                <a:spcPts val="0"/>
              </a:spcAft>
              <a:buClr>
                <a:srgbClr val="FF3300"/>
              </a:buClr>
              <a:buSzPts val="2400"/>
              <a:buFont typeface="Arial"/>
              <a:buNone/>
            </a:pPr>
            <a:r>
              <a:rPr lang="en-US" sz="2400" b="1" i="0" u="none">
                <a:solidFill>
                  <a:srgbClr val="FF3300"/>
                </a:solidFill>
                <a:latin typeface="Arial"/>
                <a:ea typeface="Arial"/>
                <a:cs typeface="Arial"/>
                <a:sym typeface="Arial"/>
              </a:rPr>
              <a:t>100-</a:t>
            </a:r>
            <a:r>
              <a:rPr lang="en-US" sz="2400" b="1" i="0" u="none">
                <a:solidFill>
                  <a:srgbClr val="00B050"/>
                </a:solidFill>
                <a:latin typeface="Arial"/>
                <a:ea typeface="Arial"/>
                <a:cs typeface="Arial"/>
                <a:sym typeface="Arial"/>
              </a:rPr>
              <a:t>117</a:t>
            </a:r>
            <a:r>
              <a:rPr lang="en-US" sz="2400" b="1" i="0" u="none">
                <a:solidFill>
                  <a:srgbClr val="FF3300"/>
                </a:solidFill>
                <a:latin typeface="Arial"/>
                <a:ea typeface="Arial"/>
                <a:cs typeface="Arial"/>
                <a:sym typeface="Arial"/>
              </a:rPr>
              <a:t> </a:t>
            </a:r>
            <a:r>
              <a:rPr lang="en-US" sz="2400" b="1" i="0" u="none">
                <a:solidFill>
                  <a:schemeClr val="dk1"/>
                </a:solidFill>
                <a:latin typeface="Arial"/>
                <a:ea typeface="Arial"/>
                <a:cs typeface="Arial"/>
                <a:sym typeface="Arial"/>
              </a:rPr>
              <a:t>     Average intelligence band.</a:t>
            </a:r>
            <a:endParaRPr/>
          </a:p>
          <a:p>
            <a:pPr marL="0" marR="0" lvl="0" indent="0" algn="l" rtl="0">
              <a:lnSpc>
                <a:spcPct val="100000"/>
              </a:lnSpc>
              <a:spcBef>
                <a:spcPts val="1200"/>
              </a:spcBef>
              <a:spcAft>
                <a:spcPts val="0"/>
              </a:spcAft>
              <a:buClr>
                <a:srgbClr val="00B050"/>
              </a:buClr>
              <a:buSzPts val="2400"/>
              <a:buFont typeface="Arial"/>
              <a:buNone/>
            </a:pPr>
            <a:r>
              <a:rPr lang="en-US" sz="2400" b="1" i="0" u="none">
                <a:solidFill>
                  <a:srgbClr val="00B050"/>
                </a:solidFill>
                <a:latin typeface="Arial"/>
                <a:ea typeface="Arial"/>
                <a:cs typeface="Arial"/>
                <a:sym typeface="Arial"/>
              </a:rPr>
              <a:t>117-130</a:t>
            </a:r>
            <a:r>
              <a:rPr lang="en-US" sz="2400" b="1" i="0" u="none">
                <a:solidFill>
                  <a:schemeClr val="dk1"/>
                </a:solidFill>
                <a:latin typeface="Arial"/>
                <a:ea typeface="Arial"/>
                <a:cs typeface="Arial"/>
                <a:sym typeface="Arial"/>
              </a:rPr>
              <a:t>      </a:t>
            </a:r>
            <a:r>
              <a:rPr lang="en-US" sz="2400" b="1" i="0" u="none">
                <a:solidFill>
                  <a:srgbClr val="00B050"/>
                </a:solidFill>
                <a:latin typeface="Arial"/>
                <a:ea typeface="Arial"/>
                <a:cs typeface="Arial"/>
                <a:sym typeface="Arial"/>
              </a:rPr>
              <a:t>Above average band (11+ candidates)</a:t>
            </a:r>
            <a:endParaRPr/>
          </a:p>
          <a:p>
            <a:pPr marL="0" marR="0" lvl="0" indent="0" algn="l" rtl="0">
              <a:lnSpc>
                <a:spcPct val="100000"/>
              </a:lnSpc>
              <a:spcBef>
                <a:spcPts val="1200"/>
              </a:spcBef>
              <a:spcAft>
                <a:spcPts val="0"/>
              </a:spcAft>
              <a:buClr>
                <a:srgbClr val="00B050"/>
              </a:buClr>
              <a:buSzPts val="2400"/>
              <a:buFont typeface="Arial"/>
              <a:buNone/>
            </a:pPr>
            <a:r>
              <a:rPr lang="en-US" sz="2400" b="1" i="0" u="none">
                <a:solidFill>
                  <a:srgbClr val="00B050"/>
                </a:solidFill>
                <a:latin typeface="Arial"/>
                <a:ea typeface="Arial"/>
                <a:cs typeface="Arial"/>
                <a:sym typeface="Arial"/>
              </a:rPr>
              <a:t>130+           Well above average</a:t>
            </a:r>
            <a:endParaRPr/>
          </a:p>
          <a:p>
            <a:pPr marL="0" marR="0" lvl="0" indent="0" algn="l" rtl="0">
              <a:lnSpc>
                <a:spcPct val="100000"/>
              </a:lnSpc>
              <a:spcBef>
                <a:spcPts val="0"/>
              </a:spcBef>
              <a:spcAft>
                <a:spcPts val="0"/>
              </a:spcAft>
              <a:buNone/>
            </a:pPr>
            <a:endParaRPr sz="2400" b="1" i="0" u="none">
              <a:solidFill>
                <a:srgbClr val="00B050"/>
              </a:solidFill>
              <a:latin typeface="Arial"/>
              <a:ea typeface="Arial"/>
              <a:cs typeface="Arial"/>
              <a:sym typeface="Arial"/>
            </a:endParaRPr>
          </a:p>
        </p:txBody>
      </p:sp>
      <p:sp>
        <p:nvSpPr>
          <p:cNvPr id="477" name="Google Shape;477;p23"/>
          <p:cNvSpPr txBox="1"/>
          <p:nvPr/>
        </p:nvSpPr>
        <p:spPr>
          <a:xfrm>
            <a:off x="471487" y="1835150"/>
            <a:ext cx="7848600" cy="1004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1" i="0" u="none">
              <a:solidFill>
                <a:srgbClr val="FF3300"/>
              </a:solidFill>
              <a:latin typeface="Arial"/>
              <a:ea typeface="Arial"/>
              <a:cs typeface="Arial"/>
              <a:sym typeface="Arial"/>
            </a:endParaRPr>
          </a:p>
          <a:p>
            <a:pPr marL="0" marR="0" lvl="0" indent="0" algn="l" rtl="0">
              <a:lnSpc>
                <a:spcPct val="100000"/>
              </a:lnSpc>
              <a:spcBef>
                <a:spcPts val="0"/>
              </a:spcBef>
              <a:spcAft>
                <a:spcPts val="0"/>
              </a:spcAft>
              <a:buNone/>
            </a:pPr>
            <a:endParaRPr sz="2400" b="1" i="0" u="none">
              <a:solidFill>
                <a:srgbClr val="FF3300"/>
              </a:solidFill>
              <a:latin typeface="Arial"/>
              <a:ea typeface="Arial"/>
              <a:cs typeface="Arial"/>
              <a:sym typeface="Arial"/>
            </a:endParaRPr>
          </a:p>
        </p:txBody>
      </p:sp>
      <p:sp>
        <p:nvSpPr>
          <p:cNvPr id="478" name="Google Shape;478;p23"/>
          <p:cNvSpPr txBox="1"/>
          <p:nvPr/>
        </p:nvSpPr>
        <p:spPr>
          <a:xfrm>
            <a:off x="360362" y="5661025"/>
            <a:ext cx="8351837" cy="12001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B050"/>
              </a:buClr>
              <a:buSzPts val="1800"/>
              <a:buFont typeface="Arial"/>
              <a:buNone/>
            </a:pPr>
            <a:r>
              <a:rPr lang="en-US" sz="1800" b="1" i="0" u="none">
                <a:solidFill>
                  <a:srgbClr val="00B050"/>
                </a:solidFill>
                <a:latin typeface="Arial"/>
                <a:ea typeface="Arial"/>
                <a:cs typeface="Arial"/>
                <a:sym typeface="Arial"/>
              </a:rPr>
              <a:t>These pupils should be able to meet the standard of the 11+ without being tutored, as the grammar schools want children with natural ability &amp; flair who can achieve with ease – a familiarization test should be all that is needed.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6">
                                            <p:txEl>
                                              <p:pRg st="0" end="0"/>
                                            </p:txEl>
                                          </p:spTgt>
                                        </p:tgtEl>
                                        <p:attrNameLst>
                                          <p:attrName>style.visibility</p:attrName>
                                        </p:attrNameLst>
                                      </p:cBhvr>
                                      <p:to>
                                        <p:strVal val="visible"/>
                                      </p:to>
                                    </p:set>
                                    <p:animEffect transition="in" filter="fade">
                                      <p:cBhvr>
                                        <p:cTn id="7" dur="2000"/>
                                        <p:tgtEl>
                                          <p:spTgt spid="4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6">
                                            <p:txEl>
                                              <p:pRg st="1" end="1"/>
                                            </p:txEl>
                                          </p:spTgt>
                                        </p:tgtEl>
                                        <p:attrNameLst>
                                          <p:attrName>style.visibility</p:attrName>
                                        </p:attrNameLst>
                                      </p:cBhvr>
                                      <p:to>
                                        <p:strVal val="visible"/>
                                      </p:to>
                                    </p:set>
                                    <p:animEffect transition="in" filter="fade">
                                      <p:cBhvr>
                                        <p:cTn id="12" dur="2000"/>
                                        <p:tgtEl>
                                          <p:spTgt spid="4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76">
                                            <p:txEl>
                                              <p:pRg st="2" end="2"/>
                                            </p:txEl>
                                          </p:spTgt>
                                        </p:tgtEl>
                                        <p:attrNameLst>
                                          <p:attrName>style.visibility</p:attrName>
                                        </p:attrNameLst>
                                      </p:cBhvr>
                                      <p:to>
                                        <p:strVal val="visible"/>
                                      </p:to>
                                    </p:set>
                                    <p:animEffect transition="in" filter="fade">
                                      <p:cBhvr>
                                        <p:cTn id="17" dur="2000"/>
                                        <p:tgtEl>
                                          <p:spTgt spid="4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76">
                                            <p:txEl>
                                              <p:pRg st="3" end="3"/>
                                            </p:txEl>
                                          </p:spTgt>
                                        </p:tgtEl>
                                        <p:attrNameLst>
                                          <p:attrName>style.visibility</p:attrName>
                                        </p:attrNameLst>
                                      </p:cBhvr>
                                      <p:to>
                                        <p:strVal val="visible"/>
                                      </p:to>
                                    </p:set>
                                    <p:animEffect transition="in" filter="fade">
                                      <p:cBhvr>
                                        <p:cTn id="22" dur="2000"/>
                                        <p:tgtEl>
                                          <p:spTgt spid="4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76">
                                            <p:txEl>
                                              <p:pRg st="4" end="4"/>
                                            </p:txEl>
                                          </p:spTgt>
                                        </p:tgtEl>
                                        <p:attrNameLst>
                                          <p:attrName>style.visibility</p:attrName>
                                        </p:attrNameLst>
                                      </p:cBhvr>
                                      <p:to>
                                        <p:strVal val="visible"/>
                                      </p:to>
                                    </p:set>
                                    <p:animEffect transition="in" filter="fade">
                                      <p:cBhvr>
                                        <p:cTn id="27" dur="2000"/>
                                        <p:tgtEl>
                                          <p:spTgt spid="4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76">
                                            <p:txEl>
                                              <p:pRg st="5" end="5"/>
                                            </p:txEl>
                                          </p:spTgt>
                                        </p:tgtEl>
                                        <p:attrNameLst>
                                          <p:attrName>style.visibility</p:attrName>
                                        </p:attrNameLst>
                                      </p:cBhvr>
                                      <p:to>
                                        <p:strVal val="visible"/>
                                      </p:to>
                                    </p:set>
                                    <p:animEffect transition="in" filter="fade">
                                      <p:cBhvr>
                                        <p:cTn id="32" dur="2000"/>
                                        <p:tgtEl>
                                          <p:spTgt spid="47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76">
                                            <p:txEl>
                                              <p:pRg st="6" end="6"/>
                                            </p:txEl>
                                          </p:spTgt>
                                        </p:tgtEl>
                                        <p:attrNameLst>
                                          <p:attrName>style.visibility</p:attrName>
                                        </p:attrNameLst>
                                      </p:cBhvr>
                                      <p:to>
                                        <p:strVal val="visible"/>
                                      </p:to>
                                    </p:set>
                                    <p:animEffect transition="in" filter="fade">
                                      <p:cBhvr>
                                        <p:cTn id="37" dur="2000"/>
                                        <p:tgtEl>
                                          <p:spTgt spid="47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4"/>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38" name="Google Shape;138;p4"/>
          <p:cNvSpPr txBox="1"/>
          <p:nvPr/>
        </p:nvSpPr>
        <p:spPr>
          <a:xfrm>
            <a:off x="395287" y="476250"/>
            <a:ext cx="8353425" cy="8651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Tracking Children’s Progress in the Curriculum</a:t>
            </a:r>
            <a:endParaRPr/>
          </a:p>
        </p:txBody>
      </p:sp>
      <p:cxnSp>
        <p:nvCxnSpPr>
          <p:cNvPr id="139" name="Google Shape;139;p4"/>
          <p:cNvCxnSpPr/>
          <p:nvPr/>
        </p:nvCxnSpPr>
        <p:spPr>
          <a:xfrm>
            <a:off x="900112" y="5949950"/>
            <a:ext cx="7272337" cy="0"/>
          </a:xfrm>
          <a:prstGeom prst="straightConnector1">
            <a:avLst/>
          </a:prstGeom>
          <a:noFill/>
          <a:ln w="38100" cap="flat" cmpd="sng">
            <a:solidFill>
              <a:srgbClr val="333399"/>
            </a:solidFill>
            <a:prstDash val="solid"/>
            <a:miter lim="800000"/>
            <a:headEnd type="none" w="med" len="med"/>
            <a:tailEnd type="none" w="med" len="med"/>
          </a:ln>
        </p:spPr>
      </p:cxnSp>
      <p:graphicFrame>
        <p:nvGraphicFramePr>
          <p:cNvPr id="140" name="Google Shape;140;p4"/>
          <p:cNvGraphicFramePr/>
          <p:nvPr/>
        </p:nvGraphicFramePr>
        <p:xfrm>
          <a:off x="395287" y="1773237"/>
          <a:ext cx="3000000" cy="3000000"/>
        </p:xfrm>
        <a:graphic>
          <a:graphicData uri="http://schemas.openxmlformats.org/drawingml/2006/table">
            <a:tbl>
              <a:tblPr>
                <a:noFill/>
                <a:tableStyleId>{3804ACBA-6BBD-437E-853A-480AA5EA1B47}</a:tableStyleId>
              </a:tblPr>
              <a:tblGrid>
                <a:gridCol w="1201725">
                  <a:extLst>
                    <a:ext uri="{9D8B030D-6E8A-4147-A177-3AD203B41FA5}">
                      <a16:colId xmlns:a16="http://schemas.microsoft.com/office/drawing/2014/main" val="20000"/>
                    </a:ext>
                  </a:extLst>
                </a:gridCol>
                <a:gridCol w="496875">
                  <a:extLst>
                    <a:ext uri="{9D8B030D-6E8A-4147-A177-3AD203B41FA5}">
                      <a16:colId xmlns:a16="http://schemas.microsoft.com/office/drawing/2014/main" val="20001"/>
                    </a:ext>
                  </a:extLst>
                </a:gridCol>
                <a:gridCol w="423850">
                  <a:extLst>
                    <a:ext uri="{9D8B030D-6E8A-4147-A177-3AD203B41FA5}">
                      <a16:colId xmlns:a16="http://schemas.microsoft.com/office/drawing/2014/main" val="20002"/>
                    </a:ext>
                  </a:extLst>
                </a:gridCol>
                <a:gridCol w="493700">
                  <a:extLst>
                    <a:ext uri="{9D8B030D-6E8A-4147-A177-3AD203B41FA5}">
                      <a16:colId xmlns:a16="http://schemas.microsoft.com/office/drawing/2014/main" val="20003"/>
                    </a:ext>
                  </a:extLst>
                </a:gridCol>
                <a:gridCol w="214300">
                  <a:extLst>
                    <a:ext uri="{9D8B030D-6E8A-4147-A177-3AD203B41FA5}">
                      <a16:colId xmlns:a16="http://schemas.microsoft.com/office/drawing/2014/main" val="20004"/>
                    </a:ext>
                  </a:extLst>
                </a:gridCol>
                <a:gridCol w="211125">
                  <a:extLst>
                    <a:ext uri="{9D8B030D-6E8A-4147-A177-3AD203B41FA5}">
                      <a16:colId xmlns:a16="http://schemas.microsoft.com/office/drawing/2014/main" val="20005"/>
                    </a:ext>
                  </a:extLst>
                </a:gridCol>
                <a:gridCol w="212725">
                  <a:extLst>
                    <a:ext uri="{9D8B030D-6E8A-4147-A177-3AD203B41FA5}">
                      <a16:colId xmlns:a16="http://schemas.microsoft.com/office/drawing/2014/main" val="20006"/>
                    </a:ext>
                  </a:extLst>
                </a:gridCol>
                <a:gridCol w="777875">
                  <a:extLst>
                    <a:ext uri="{9D8B030D-6E8A-4147-A177-3AD203B41FA5}">
                      <a16:colId xmlns:a16="http://schemas.microsoft.com/office/drawing/2014/main" val="20007"/>
                    </a:ext>
                  </a:extLst>
                </a:gridCol>
                <a:gridCol w="847725">
                  <a:extLst>
                    <a:ext uri="{9D8B030D-6E8A-4147-A177-3AD203B41FA5}">
                      <a16:colId xmlns:a16="http://schemas.microsoft.com/office/drawing/2014/main" val="20008"/>
                    </a:ext>
                  </a:extLst>
                </a:gridCol>
                <a:gridCol w="895350">
                  <a:extLst>
                    <a:ext uri="{9D8B030D-6E8A-4147-A177-3AD203B41FA5}">
                      <a16:colId xmlns:a16="http://schemas.microsoft.com/office/drawing/2014/main" val="20009"/>
                    </a:ext>
                  </a:extLst>
                </a:gridCol>
                <a:gridCol w="208300">
                  <a:extLst>
                    <a:ext uri="{9D8B030D-6E8A-4147-A177-3AD203B41FA5}">
                      <a16:colId xmlns:a16="http://schemas.microsoft.com/office/drawing/2014/main" val="20010"/>
                    </a:ext>
                  </a:extLst>
                </a:gridCol>
                <a:gridCol w="208300">
                  <a:extLst>
                    <a:ext uri="{9D8B030D-6E8A-4147-A177-3AD203B41FA5}">
                      <a16:colId xmlns:a16="http://schemas.microsoft.com/office/drawing/2014/main" val="20011"/>
                    </a:ext>
                  </a:extLst>
                </a:gridCol>
                <a:gridCol w="209550">
                  <a:extLst>
                    <a:ext uri="{9D8B030D-6E8A-4147-A177-3AD203B41FA5}">
                      <a16:colId xmlns:a16="http://schemas.microsoft.com/office/drawing/2014/main" val="20012"/>
                    </a:ext>
                  </a:extLst>
                </a:gridCol>
                <a:gridCol w="466725">
                  <a:extLst>
                    <a:ext uri="{9D8B030D-6E8A-4147-A177-3AD203B41FA5}">
                      <a16:colId xmlns:a16="http://schemas.microsoft.com/office/drawing/2014/main" val="20013"/>
                    </a:ext>
                  </a:extLst>
                </a:gridCol>
                <a:gridCol w="474650">
                  <a:extLst>
                    <a:ext uri="{9D8B030D-6E8A-4147-A177-3AD203B41FA5}">
                      <a16:colId xmlns:a16="http://schemas.microsoft.com/office/drawing/2014/main" val="20014"/>
                    </a:ext>
                  </a:extLst>
                </a:gridCol>
                <a:gridCol w="474650">
                  <a:extLst>
                    <a:ext uri="{9D8B030D-6E8A-4147-A177-3AD203B41FA5}">
                      <a16:colId xmlns:a16="http://schemas.microsoft.com/office/drawing/2014/main" val="20015"/>
                    </a:ext>
                  </a:extLst>
                </a:gridCol>
                <a:gridCol w="474650">
                  <a:extLst>
                    <a:ext uri="{9D8B030D-6E8A-4147-A177-3AD203B41FA5}">
                      <a16:colId xmlns:a16="http://schemas.microsoft.com/office/drawing/2014/main" val="20016"/>
                    </a:ext>
                  </a:extLst>
                </a:gridCol>
              </a:tblGrid>
              <a:tr h="576250">
                <a:tc>
                  <a:txBody>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Name</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Emerg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Expect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Exceed</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927100">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Stan</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ctr"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      </a:t>
                      </a:r>
                      <a:r>
                        <a:rPr lang="en-US" sz="1400" b="1" i="0" u="none">
                          <a:solidFill>
                            <a:schemeClr val="dk1"/>
                          </a:solidFill>
                          <a:latin typeface="Arial"/>
                          <a:ea typeface="Arial"/>
                          <a:cs typeface="Arial"/>
                          <a:sym typeface="Arial"/>
                        </a:rPr>
                        <a:t>E</a:t>
                      </a:r>
                      <a:endParaRPr/>
                    </a:p>
                    <a:p>
                      <a:pPr marL="0" marR="0" lvl="0" indent="0" algn="l" rtl="0">
                        <a:lnSpc>
                          <a:spcPct val="100000"/>
                        </a:lnSpc>
                        <a:spcBef>
                          <a:spcPts val="200"/>
                        </a:spcBef>
                        <a:spcAft>
                          <a:spcPts val="0"/>
                        </a:spcAft>
                        <a:buClr>
                          <a:schemeClr val="dk1"/>
                        </a:buClr>
                        <a:buSzPts val="1000"/>
                        <a:buFont typeface="Arial"/>
                        <a:buNone/>
                      </a:pPr>
                      <a:endParaRPr sz="1000" b="1" i="0" u="none">
                        <a:solidFill>
                          <a:schemeClr val="dk1"/>
                        </a:solidFill>
                        <a:latin typeface="Arial"/>
                        <a:ea typeface="Arial"/>
                        <a:cs typeface="Arial"/>
                        <a:sym typeface="Arial"/>
                      </a:endParaRPr>
                    </a:p>
                    <a:p>
                      <a:pPr marL="0" marR="0" lvl="0" indent="0" algn="l" rtl="0">
                        <a:spcBef>
                          <a:spcPts val="0"/>
                        </a:spcBef>
                        <a:spcAft>
                          <a:spcPts val="0"/>
                        </a:spcAft>
                        <a:buNone/>
                      </a:pPr>
                      <a:endParaRPr sz="1000" b="1"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T    </a:t>
                      </a:r>
                      <a:endParaRPr/>
                    </a:p>
                    <a:p>
                      <a:pPr marL="0" marR="0" lvl="0" indent="0" algn="ctr" rtl="0">
                        <a:lnSpc>
                          <a:spcPct val="100000"/>
                        </a:lnSpc>
                        <a:spcBef>
                          <a:spcPts val="20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815975">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Jane</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E      T</a:t>
                      </a:r>
                      <a:endParaRPr/>
                    </a:p>
                    <a:p>
                      <a:pPr marL="0" marR="0" lvl="0" indent="0" algn="l"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l" rtl="0">
                        <a:spcBef>
                          <a:spcPts val="0"/>
                        </a:spcBef>
                        <a:spcAft>
                          <a:spcPts val="0"/>
                        </a:spcAft>
                        <a:buNone/>
                      </a:pPr>
                      <a:endParaRPr sz="1400" b="1"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812800">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just"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Ron</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E       T</a:t>
                      </a:r>
                      <a:endParaRPr/>
                    </a:p>
                    <a:p>
                      <a:pPr marL="0" marR="0" lvl="0" indent="0" algn="l" rtl="0">
                        <a:spcBef>
                          <a:spcPts val="0"/>
                        </a:spcBef>
                        <a:spcAft>
                          <a:spcPts val="0"/>
                        </a:spcAft>
                        <a:buNone/>
                      </a:pPr>
                      <a:endParaRPr sz="1400" b="0"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812800">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Jo</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spcBef>
                          <a:spcPts val="0"/>
                        </a:spcBef>
                        <a:spcAft>
                          <a:spcPts val="0"/>
                        </a:spcAft>
                        <a:buNone/>
                      </a:pPr>
                      <a:endParaRPr sz="1400" b="0"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      E   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41" name="Google Shape;141;p4"/>
          <p:cNvSpPr txBox="1"/>
          <p:nvPr/>
        </p:nvSpPr>
        <p:spPr>
          <a:xfrm>
            <a:off x="468312" y="1484312"/>
            <a:ext cx="828040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Year 3 Maths Tracking       </a:t>
            </a:r>
            <a:r>
              <a:rPr lang="en-US" sz="1200" b="1" i="0" u="none">
                <a:solidFill>
                  <a:schemeClr val="dk1"/>
                </a:solidFill>
                <a:latin typeface="Arial"/>
                <a:ea typeface="Arial"/>
                <a:cs typeface="Arial"/>
                <a:sym typeface="Arial"/>
              </a:rPr>
              <a:t>E=Entry Point    T=Target    Termly</a:t>
            </a:r>
            <a:r>
              <a:rPr lang="en-US" sz="1800" b="1" i="0" u="none">
                <a:solidFill>
                  <a:schemeClr val="dk1"/>
                </a:solidFill>
                <a:latin typeface="Arial"/>
                <a:ea typeface="Arial"/>
                <a:cs typeface="Arial"/>
                <a:sym typeface="Arial"/>
              </a:rPr>
              <a:t> </a:t>
            </a:r>
            <a:r>
              <a:rPr lang="en-US" sz="1200" b="1" i="0" u="none">
                <a:solidFill>
                  <a:schemeClr val="dk1"/>
                </a:solidFill>
                <a:latin typeface="Arial"/>
                <a:ea typeface="Arial"/>
                <a:cs typeface="Arial"/>
                <a:sym typeface="Arial"/>
              </a:rPr>
              <a:t>Progress Assessment  </a:t>
            </a:r>
            <a:r>
              <a:rPr lang="en-US" sz="1200" b="1" i="0" u="none">
                <a:solidFill>
                  <a:schemeClr val="folHlink"/>
                </a:solidFill>
                <a:latin typeface="Arial"/>
                <a:ea typeface="Arial"/>
                <a:cs typeface="Arial"/>
                <a:sym typeface="Arial"/>
              </a:rPr>
              <a:t>----------</a:t>
            </a:r>
            <a:endParaRPr/>
          </a:p>
        </p:txBody>
      </p:sp>
      <p:sp>
        <p:nvSpPr>
          <p:cNvPr id="142" name="Google Shape;142;p4"/>
          <p:cNvSpPr txBox="1"/>
          <p:nvPr/>
        </p:nvSpPr>
        <p:spPr>
          <a:xfrm>
            <a:off x="468312" y="6092825"/>
            <a:ext cx="8135937" cy="3667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Assessment. </a:t>
            </a:r>
            <a:r>
              <a:rPr lang="en-US" sz="1800" b="0" i="1" u="none">
                <a:solidFill>
                  <a:schemeClr val="dk1"/>
                </a:solidFill>
                <a:latin typeface="Arial"/>
                <a:ea typeface="Arial"/>
                <a:cs typeface="Arial"/>
                <a:sym typeface="Arial"/>
              </a:rPr>
              <a:t>Barnston Primary School</a:t>
            </a:r>
            <a:endParaRPr/>
          </a:p>
        </p:txBody>
      </p:sp>
      <p:cxnSp>
        <p:nvCxnSpPr>
          <p:cNvPr id="143" name="Google Shape;143;p4"/>
          <p:cNvCxnSpPr/>
          <p:nvPr/>
        </p:nvCxnSpPr>
        <p:spPr>
          <a:xfrm>
            <a:off x="4140200" y="2852737"/>
            <a:ext cx="790575" cy="0"/>
          </a:xfrm>
          <a:prstGeom prst="straightConnector1">
            <a:avLst/>
          </a:prstGeom>
          <a:noFill/>
          <a:ln w="38100" cap="flat" cmpd="sng">
            <a:solidFill>
              <a:srgbClr val="00FF00"/>
            </a:solidFill>
            <a:prstDash val="solid"/>
            <a:miter lim="800000"/>
            <a:headEnd type="none" w="med" len="med"/>
            <a:tailEnd type="none" w="med" len="med"/>
          </a:ln>
        </p:spPr>
      </p:cxnSp>
      <p:cxnSp>
        <p:nvCxnSpPr>
          <p:cNvPr id="144" name="Google Shape;144;p4"/>
          <p:cNvCxnSpPr/>
          <p:nvPr/>
        </p:nvCxnSpPr>
        <p:spPr>
          <a:xfrm>
            <a:off x="5508625" y="3860800"/>
            <a:ext cx="431800" cy="0"/>
          </a:xfrm>
          <a:prstGeom prst="straightConnector1">
            <a:avLst/>
          </a:prstGeom>
          <a:noFill/>
          <a:ln w="38100" cap="flat" cmpd="sng">
            <a:solidFill>
              <a:srgbClr val="00FF00"/>
            </a:solidFill>
            <a:prstDash val="solid"/>
            <a:miter lim="800000"/>
            <a:headEnd type="none" w="med" len="med"/>
            <a:tailEnd type="none" w="med" len="med"/>
          </a:ln>
        </p:spPr>
      </p:cxnSp>
      <p:cxnSp>
        <p:nvCxnSpPr>
          <p:cNvPr id="145" name="Google Shape;145;p4"/>
          <p:cNvCxnSpPr/>
          <p:nvPr/>
        </p:nvCxnSpPr>
        <p:spPr>
          <a:xfrm>
            <a:off x="3132137" y="4652962"/>
            <a:ext cx="936625" cy="0"/>
          </a:xfrm>
          <a:prstGeom prst="straightConnector1">
            <a:avLst/>
          </a:prstGeom>
          <a:noFill/>
          <a:ln>
            <a:noFill/>
          </a:ln>
        </p:spPr>
      </p:cxnSp>
      <p:cxnSp>
        <p:nvCxnSpPr>
          <p:cNvPr id="146" name="Google Shape;146;p4"/>
          <p:cNvCxnSpPr/>
          <p:nvPr/>
        </p:nvCxnSpPr>
        <p:spPr>
          <a:xfrm>
            <a:off x="2987675" y="4581525"/>
            <a:ext cx="863600" cy="0"/>
          </a:xfrm>
          <a:prstGeom prst="straightConnector1">
            <a:avLst/>
          </a:prstGeom>
          <a:noFill/>
          <a:ln>
            <a:noFill/>
          </a:ln>
        </p:spPr>
      </p:cxnSp>
      <p:cxnSp>
        <p:nvCxnSpPr>
          <p:cNvPr id="147" name="Google Shape;147;p4"/>
          <p:cNvCxnSpPr/>
          <p:nvPr/>
        </p:nvCxnSpPr>
        <p:spPr>
          <a:xfrm>
            <a:off x="4643437" y="4437062"/>
            <a:ext cx="504825" cy="0"/>
          </a:xfrm>
          <a:prstGeom prst="straightConnector1">
            <a:avLst/>
          </a:prstGeom>
          <a:noFill/>
          <a:ln w="38100" cap="flat" cmpd="sng">
            <a:solidFill>
              <a:srgbClr val="00FF00"/>
            </a:solidFill>
            <a:prstDash val="solid"/>
            <a:miter lim="800000"/>
            <a:headEnd type="none" w="med" len="med"/>
            <a:tailEnd type="none" w="med" len="med"/>
          </a:ln>
        </p:spPr>
      </p:cxnSp>
      <p:cxnSp>
        <p:nvCxnSpPr>
          <p:cNvPr id="148" name="Google Shape;148;p4"/>
          <p:cNvCxnSpPr/>
          <p:nvPr/>
        </p:nvCxnSpPr>
        <p:spPr>
          <a:xfrm>
            <a:off x="4497387" y="5157787"/>
            <a:ext cx="433387" cy="0"/>
          </a:xfrm>
          <a:prstGeom prst="straightConnector1">
            <a:avLst/>
          </a:prstGeom>
          <a:noFill/>
          <a:ln w="38100" cap="flat" cmpd="sng">
            <a:solidFill>
              <a:srgbClr val="00FF00"/>
            </a:solidFill>
            <a:prstDash val="solid"/>
            <a:miter lim="800000"/>
            <a:headEnd type="none" w="med" len="med"/>
            <a:tailEnd type="none" w="med" len="med"/>
          </a:ln>
        </p:spPr>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24"/>
          <p:cNvSpPr txBox="1"/>
          <p:nvPr/>
        </p:nvSpPr>
        <p:spPr>
          <a:xfrm>
            <a:off x="395287" y="333375"/>
            <a:ext cx="8353425" cy="652462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84" name="Google Shape;484;p24"/>
          <p:cNvSpPr txBox="1"/>
          <p:nvPr/>
        </p:nvSpPr>
        <p:spPr>
          <a:xfrm>
            <a:off x="611187" y="404812"/>
            <a:ext cx="7921625" cy="3603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85" name="Google Shape;485;p24"/>
          <p:cNvSpPr txBox="1"/>
          <p:nvPr/>
        </p:nvSpPr>
        <p:spPr>
          <a:xfrm>
            <a:off x="684212" y="260350"/>
            <a:ext cx="7775575" cy="5492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000"/>
              <a:buFont typeface="Arial"/>
              <a:buNone/>
            </a:pPr>
            <a:r>
              <a:rPr lang="en-US" sz="3000" b="1" i="0" u="sng">
                <a:solidFill>
                  <a:schemeClr val="dk1"/>
                </a:solidFill>
                <a:latin typeface="Arial"/>
                <a:ea typeface="Arial"/>
                <a:cs typeface="Arial"/>
                <a:sym typeface="Arial"/>
              </a:rPr>
              <a:t>Assessment – 11+</a:t>
            </a:r>
            <a:endParaRPr/>
          </a:p>
        </p:txBody>
      </p:sp>
      <p:sp>
        <p:nvSpPr>
          <p:cNvPr id="486" name="Google Shape;486;p24"/>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87" name="Google Shape;487;p24"/>
          <p:cNvSpPr txBox="1"/>
          <p:nvPr/>
        </p:nvSpPr>
        <p:spPr>
          <a:xfrm>
            <a:off x="468312" y="765175"/>
            <a:ext cx="8351837" cy="72945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Headteachers throughout the Wirral are given a code of conduct to follow, as this is </a:t>
            </a:r>
            <a:r>
              <a:rPr lang="en-US" sz="2400" b="1" i="0" u="sng">
                <a:solidFill>
                  <a:schemeClr val="dk1"/>
                </a:solidFill>
                <a:latin typeface="Arial"/>
                <a:ea typeface="Arial"/>
                <a:cs typeface="Arial"/>
                <a:sym typeface="Arial"/>
              </a:rPr>
              <a:t>not a National test – we are not allowed to be involved or help with this – only enquiries and pointing parents to the right place.</a:t>
            </a:r>
            <a:r>
              <a:rPr lang="en-US" sz="2400" b="1" i="0" u="none">
                <a:solidFill>
                  <a:schemeClr val="dk1"/>
                </a:solidFill>
                <a:latin typeface="Arial"/>
                <a:ea typeface="Arial"/>
                <a:cs typeface="Arial"/>
                <a:sym typeface="Arial"/>
              </a:rPr>
              <a:t>  </a:t>
            </a:r>
            <a:endParaRPr sz="2400" b="1" i="0" u="none">
              <a:solidFill>
                <a:srgbClr val="FF3300"/>
              </a:solidFill>
              <a:latin typeface="Arial"/>
              <a:ea typeface="Arial"/>
              <a:cs typeface="Arial"/>
              <a:sym typeface="Arial"/>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Passing the 11+ test does not mean your child does not have to complete and work hard in the KS2 curriculum to the end of Y6 SATs.  If they don’t, they have huge gaps. </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sng">
                <a:solidFill>
                  <a:schemeClr val="dk1"/>
                </a:solidFill>
                <a:latin typeface="Arial"/>
                <a:ea typeface="Arial"/>
                <a:cs typeface="Arial"/>
                <a:sym typeface="Arial"/>
              </a:rPr>
              <a:t>End of KS2 moves into KS3 curriculum, whether Grammar or non-selective</a:t>
            </a:r>
            <a:r>
              <a:rPr lang="en-US" sz="2400" b="1" i="0" u="none">
                <a:solidFill>
                  <a:schemeClr val="dk1"/>
                </a:solidFill>
                <a:latin typeface="Arial"/>
                <a:ea typeface="Arial"/>
                <a:cs typeface="Arial"/>
                <a:sym typeface="Arial"/>
              </a:rPr>
              <a:t>.  If your child does not work hard to the end of KS2, they will feel behind at KS3, particularly at Grammar pace.</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 It is so important that each child reaches their full potential before they leave KS2, as they will be judged against all other Year 7’s at High School.</a:t>
            </a:r>
            <a:endParaRPr sz="2400" b="1" i="0" u="sng">
              <a:solidFill>
                <a:schemeClr val="dk1"/>
              </a:solidFill>
              <a:latin typeface="Arial"/>
              <a:ea typeface="Arial"/>
              <a:cs typeface="Arial"/>
              <a:sym typeface="Arial"/>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6">
                                            <p:txEl>
                                              <p:pRg st="0" end="0"/>
                                            </p:txEl>
                                          </p:spTgt>
                                        </p:tgtEl>
                                        <p:attrNameLst>
                                          <p:attrName>style.visibility</p:attrName>
                                        </p:attrNameLst>
                                      </p:cBhvr>
                                      <p:to>
                                        <p:strVal val="visible"/>
                                      </p:to>
                                    </p:set>
                                    <p:animEffect transition="in" filter="fade">
                                      <p:cBhvr>
                                        <p:cTn id="7" dur="2000"/>
                                        <p:tgtEl>
                                          <p:spTgt spid="4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6">
                                            <p:txEl>
                                              <p:pRg st="1" end="1"/>
                                            </p:txEl>
                                          </p:spTgt>
                                        </p:tgtEl>
                                        <p:attrNameLst>
                                          <p:attrName>style.visibility</p:attrName>
                                        </p:attrNameLst>
                                      </p:cBhvr>
                                      <p:to>
                                        <p:strVal val="visible"/>
                                      </p:to>
                                    </p:set>
                                    <p:animEffect transition="in" filter="fade">
                                      <p:cBhvr>
                                        <p:cTn id="12" dur="2000"/>
                                        <p:tgtEl>
                                          <p:spTgt spid="4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25"/>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93" name="Google Shape;493;p25"/>
          <p:cNvSpPr txBox="1"/>
          <p:nvPr/>
        </p:nvSpPr>
        <p:spPr>
          <a:xfrm>
            <a:off x="611187" y="549275"/>
            <a:ext cx="7921625" cy="50323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94" name="Google Shape;494;p25"/>
          <p:cNvSpPr txBox="1"/>
          <p:nvPr/>
        </p:nvSpPr>
        <p:spPr>
          <a:xfrm>
            <a:off x="611187" y="476250"/>
            <a:ext cx="7775575" cy="5492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000"/>
              <a:buFont typeface="Arial"/>
              <a:buNone/>
            </a:pPr>
            <a:r>
              <a:rPr lang="en-US" sz="3000" b="1" i="0" u="sng">
                <a:solidFill>
                  <a:schemeClr val="dk1"/>
                </a:solidFill>
                <a:latin typeface="Arial"/>
                <a:ea typeface="Arial"/>
                <a:cs typeface="Arial"/>
                <a:sym typeface="Arial"/>
              </a:rPr>
              <a:t>11+</a:t>
            </a:r>
            <a:endParaRPr/>
          </a:p>
        </p:txBody>
      </p:sp>
      <p:sp>
        <p:nvSpPr>
          <p:cNvPr id="495" name="Google Shape;495;p25"/>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496" name="Google Shape;496;p25"/>
          <p:cNvSpPr txBox="1"/>
          <p:nvPr/>
        </p:nvSpPr>
        <p:spPr>
          <a:xfrm>
            <a:off x="611187" y="1052512"/>
            <a:ext cx="7848600" cy="47085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How we as a school can support you as parents:-</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 Carry out a Secondary Transfer meeting early spring of Y5 which includes 11+ information.</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 Support you by applying for any SEN extra time by Mid June of Y5 – parents to contact the headteacher.</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 Support you with parent appeals with attendance information and predicted scores for the end of Y6, if your child does not meet the standard.</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 Listen, understand and support you and your child.</a:t>
            </a:r>
            <a:endParaRPr/>
          </a:p>
          <a:p>
            <a:pPr marL="0" marR="0" lvl="0" indent="0" algn="l" rtl="0">
              <a:lnSpc>
                <a:spcPct val="100000"/>
              </a:lnSpc>
              <a:spcBef>
                <a:spcPts val="0"/>
              </a:spcBef>
              <a:spcAft>
                <a:spcPts val="0"/>
              </a:spcAft>
              <a:buNone/>
            </a:pPr>
            <a:endParaRPr sz="24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5">
                                            <p:txEl>
                                              <p:pRg st="0" end="0"/>
                                            </p:txEl>
                                          </p:spTgt>
                                        </p:tgtEl>
                                        <p:attrNameLst>
                                          <p:attrName>style.visibility</p:attrName>
                                        </p:attrNameLst>
                                      </p:cBhvr>
                                      <p:to>
                                        <p:strVal val="visible"/>
                                      </p:to>
                                    </p:set>
                                    <p:animEffect transition="in" filter="fade">
                                      <p:cBhvr>
                                        <p:cTn id="7" dur="2000"/>
                                        <p:tgtEl>
                                          <p:spTgt spid="4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5">
                                            <p:txEl>
                                              <p:pRg st="1" end="1"/>
                                            </p:txEl>
                                          </p:spTgt>
                                        </p:tgtEl>
                                        <p:attrNameLst>
                                          <p:attrName>style.visibility</p:attrName>
                                        </p:attrNameLst>
                                      </p:cBhvr>
                                      <p:to>
                                        <p:strVal val="visible"/>
                                      </p:to>
                                    </p:set>
                                    <p:animEffect transition="in" filter="fade">
                                      <p:cBhvr>
                                        <p:cTn id="12" dur="2000"/>
                                        <p:tgtEl>
                                          <p:spTgt spid="4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26"/>
          <p:cNvSpPr txBox="1"/>
          <p:nvPr/>
        </p:nvSpPr>
        <p:spPr>
          <a:xfrm>
            <a:off x="395287" y="333375"/>
            <a:ext cx="8424862" cy="652462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502" name="Google Shape;502;p26"/>
          <p:cNvSpPr txBox="1"/>
          <p:nvPr/>
        </p:nvSpPr>
        <p:spPr>
          <a:xfrm>
            <a:off x="611187" y="476250"/>
            <a:ext cx="7921625" cy="10080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503" name="Google Shape;503;p26"/>
          <p:cNvSpPr txBox="1"/>
          <p:nvPr/>
        </p:nvSpPr>
        <p:spPr>
          <a:xfrm>
            <a:off x="611187" y="476250"/>
            <a:ext cx="7775575" cy="10064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000"/>
              <a:buFont typeface="Arial"/>
              <a:buNone/>
            </a:pPr>
            <a:r>
              <a:rPr lang="en-US" sz="3000" b="1" i="0" u="sng">
                <a:solidFill>
                  <a:schemeClr val="dk1"/>
                </a:solidFill>
                <a:latin typeface="Arial"/>
                <a:ea typeface="Arial"/>
                <a:cs typeface="Arial"/>
                <a:sym typeface="Arial"/>
              </a:rPr>
              <a:t>SAT’S STANDARDISED ASSESSMENT TESTS</a:t>
            </a:r>
            <a:endParaRPr/>
          </a:p>
        </p:txBody>
      </p:sp>
      <p:sp>
        <p:nvSpPr>
          <p:cNvPr id="504" name="Google Shape;504;p26"/>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505" name="Google Shape;505;p26"/>
          <p:cNvSpPr txBox="1"/>
          <p:nvPr/>
        </p:nvSpPr>
        <p:spPr>
          <a:xfrm>
            <a:off x="684212" y="1484312"/>
            <a:ext cx="7848600" cy="65563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These are at the end of Year 2 and Year 6.</a:t>
            </a:r>
            <a:endParaRPr/>
          </a:p>
          <a:p>
            <a:pPr marL="0" marR="0" lvl="0" indent="0" algn="l" rtl="0">
              <a:lnSpc>
                <a:spcPct val="100000"/>
              </a:lnSpc>
              <a:spcBef>
                <a:spcPts val="1200"/>
              </a:spcBef>
              <a:spcAft>
                <a:spcPts val="0"/>
              </a:spcAft>
              <a:buClr>
                <a:schemeClr val="dk1"/>
              </a:buClr>
              <a:buSzPts val="2400"/>
              <a:buFont typeface="Arial"/>
              <a:buNone/>
            </a:pPr>
            <a:r>
              <a:rPr lang="en-US" sz="2400" b="1" i="0" u="sng">
                <a:solidFill>
                  <a:schemeClr val="dk1"/>
                </a:solidFill>
                <a:latin typeface="Arial"/>
                <a:ea typeface="Arial"/>
                <a:cs typeface="Arial"/>
                <a:sym typeface="Arial"/>
              </a:rPr>
              <a:t>Why are the Y2 and Y6 tests important?</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 The year 2 results give all schools the expected projection for year 6. </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 Children can be tracked and pushed on towards their year 6 target or beyond.</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 Year 6 results are fed into high school and used for setting – grammar schools included.</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If children meet the standard for Grammar in September and yet cannot gain a solid expected/exceeding in Y6 SATs, then they are not grammar school ready or other High School ready.</a:t>
            </a:r>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4">
                                            <p:txEl>
                                              <p:pRg st="0" end="0"/>
                                            </p:txEl>
                                          </p:spTgt>
                                        </p:tgtEl>
                                        <p:attrNameLst>
                                          <p:attrName>style.visibility</p:attrName>
                                        </p:attrNameLst>
                                      </p:cBhvr>
                                      <p:to>
                                        <p:strVal val="visible"/>
                                      </p:to>
                                    </p:set>
                                    <p:animEffect transition="in" filter="fade">
                                      <p:cBhvr>
                                        <p:cTn id="7" dur="2000"/>
                                        <p:tgtEl>
                                          <p:spTgt spid="5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04">
                                            <p:txEl>
                                              <p:pRg st="1" end="1"/>
                                            </p:txEl>
                                          </p:spTgt>
                                        </p:tgtEl>
                                        <p:attrNameLst>
                                          <p:attrName>style.visibility</p:attrName>
                                        </p:attrNameLst>
                                      </p:cBhvr>
                                      <p:to>
                                        <p:strVal val="visible"/>
                                      </p:to>
                                    </p:set>
                                    <p:animEffect transition="in" filter="fade">
                                      <p:cBhvr>
                                        <p:cTn id="12" dur="2000"/>
                                        <p:tgtEl>
                                          <p:spTgt spid="5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p27"/>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511" name="Google Shape;511;p27"/>
          <p:cNvSpPr txBox="1"/>
          <p:nvPr/>
        </p:nvSpPr>
        <p:spPr>
          <a:xfrm>
            <a:off x="611187" y="333375"/>
            <a:ext cx="7921625" cy="15128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512" name="Google Shape;512;p27"/>
          <p:cNvSpPr txBox="1"/>
          <p:nvPr/>
        </p:nvSpPr>
        <p:spPr>
          <a:xfrm>
            <a:off x="539750" y="333375"/>
            <a:ext cx="7775575" cy="14636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000"/>
              <a:buFont typeface="Arial"/>
              <a:buNone/>
            </a:pPr>
            <a:r>
              <a:rPr lang="en-US" sz="3000" b="1" i="0" u="sng">
                <a:solidFill>
                  <a:schemeClr val="dk1"/>
                </a:solidFill>
                <a:latin typeface="Arial"/>
                <a:ea typeface="Arial"/>
                <a:cs typeface="Arial"/>
                <a:sym typeface="Arial"/>
              </a:rPr>
              <a:t>Why are we well positioned at Barnston to get your child to the expected standards or beyond?</a:t>
            </a:r>
            <a:endParaRPr/>
          </a:p>
        </p:txBody>
      </p:sp>
      <p:sp>
        <p:nvSpPr>
          <p:cNvPr id="513" name="Google Shape;513;p27"/>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514" name="Google Shape;514;p27"/>
          <p:cNvSpPr txBox="1"/>
          <p:nvPr/>
        </p:nvSpPr>
        <p:spPr>
          <a:xfrm>
            <a:off x="611187" y="1773237"/>
            <a:ext cx="7848600" cy="48942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B050"/>
              </a:buClr>
              <a:buSzPts val="2400"/>
              <a:buFont typeface="Arial"/>
              <a:buNone/>
            </a:pPr>
            <a:r>
              <a:rPr lang="en-US" sz="2400" b="1" i="0" u="none">
                <a:solidFill>
                  <a:srgbClr val="00B050"/>
                </a:solidFill>
                <a:latin typeface="Arial"/>
                <a:ea typeface="Arial"/>
                <a:cs typeface="Arial"/>
                <a:sym typeface="Arial"/>
              </a:rPr>
              <a:t>The government are expecting 90% to meet the expected standard in Y6 by 2030 in each subject.  This year, following a two year pandemic, we gained 90% in reading, mathematics, English Grammar and Science at the end of Y6.  Our exceeding results were way above Wirral and National in 2022 and for 8 years previously – so our curriculum works.</a:t>
            </a:r>
            <a:endParaRPr/>
          </a:p>
          <a:p>
            <a:pPr marL="0" marR="0" lvl="0" indent="0" algn="l" rtl="0">
              <a:lnSpc>
                <a:spcPct val="100000"/>
              </a:lnSpc>
              <a:spcBef>
                <a:spcPts val="1200"/>
              </a:spcBef>
              <a:spcAft>
                <a:spcPts val="0"/>
              </a:spcAft>
              <a:buClr>
                <a:srgbClr val="00B050"/>
              </a:buClr>
              <a:buSzPts val="2400"/>
              <a:buFont typeface="Arial"/>
              <a:buNone/>
            </a:pPr>
            <a:r>
              <a:rPr lang="en-US" sz="2400" b="1" i="0" u="none">
                <a:solidFill>
                  <a:srgbClr val="00B050"/>
                </a:solidFill>
                <a:latin typeface="Arial"/>
                <a:ea typeface="Arial"/>
                <a:cs typeface="Arial"/>
                <a:sym typeface="Arial"/>
              </a:rPr>
              <a:t>Staff and governors are committed to change and are always aspiring to push standards even higher. </a:t>
            </a:r>
            <a:endParaRPr/>
          </a:p>
          <a:p>
            <a:pPr marL="0" marR="0" lvl="0" indent="0" algn="l" rtl="0">
              <a:lnSpc>
                <a:spcPct val="100000"/>
              </a:lnSpc>
              <a:spcBef>
                <a:spcPts val="1200"/>
              </a:spcBef>
              <a:spcAft>
                <a:spcPts val="0"/>
              </a:spcAft>
              <a:buClr>
                <a:srgbClr val="00B050"/>
              </a:buClr>
              <a:buSzPts val="2400"/>
              <a:buFont typeface="Arial"/>
              <a:buNone/>
            </a:pPr>
            <a:r>
              <a:rPr lang="en-US" sz="2400" b="1" i="0" u="none">
                <a:solidFill>
                  <a:srgbClr val="00B050"/>
                </a:solidFill>
                <a:latin typeface="Arial"/>
                <a:ea typeface="Arial"/>
                <a:cs typeface="Arial"/>
                <a:sym typeface="Arial"/>
              </a:rPr>
              <a:t>We are not just focused on academia, but develop and celebrate the whole child – meeting their social and emotional &amp; SEN needs.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3">
                                            <p:txEl>
                                              <p:pRg st="0" end="0"/>
                                            </p:txEl>
                                          </p:spTgt>
                                        </p:tgtEl>
                                        <p:attrNameLst>
                                          <p:attrName>style.visibility</p:attrName>
                                        </p:attrNameLst>
                                      </p:cBhvr>
                                      <p:to>
                                        <p:strVal val="visible"/>
                                      </p:to>
                                    </p:set>
                                    <p:animEffect transition="in" filter="fade">
                                      <p:cBhvr>
                                        <p:cTn id="7" dur="2000"/>
                                        <p:tgtEl>
                                          <p:spTgt spid="5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3">
                                            <p:txEl>
                                              <p:pRg st="1" end="1"/>
                                            </p:txEl>
                                          </p:spTgt>
                                        </p:tgtEl>
                                        <p:attrNameLst>
                                          <p:attrName>style.visibility</p:attrName>
                                        </p:attrNameLst>
                                      </p:cBhvr>
                                      <p:to>
                                        <p:strVal val="visible"/>
                                      </p:to>
                                    </p:set>
                                    <p:animEffect transition="in" filter="fade">
                                      <p:cBhvr>
                                        <p:cTn id="12" dur="2000"/>
                                        <p:tgtEl>
                                          <p:spTgt spid="5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5"/>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55" name="Google Shape;155;p5"/>
          <p:cNvSpPr txBox="1"/>
          <p:nvPr/>
        </p:nvSpPr>
        <p:spPr>
          <a:xfrm>
            <a:off x="395287" y="476250"/>
            <a:ext cx="8353425" cy="8651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Tracking Children’s Progress in the Curriculum</a:t>
            </a:r>
            <a:endParaRPr/>
          </a:p>
        </p:txBody>
      </p:sp>
      <p:cxnSp>
        <p:nvCxnSpPr>
          <p:cNvPr id="156" name="Google Shape;156;p5"/>
          <p:cNvCxnSpPr/>
          <p:nvPr/>
        </p:nvCxnSpPr>
        <p:spPr>
          <a:xfrm>
            <a:off x="900112" y="5949950"/>
            <a:ext cx="7272337" cy="0"/>
          </a:xfrm>
          <a:prstGeom prst="straightConnector1">
            <a:avLst/>
          </a:prstGeom>
          <a:noFill/>
          <a:ln w="38100" cap="flat" cmpd="sng">
            <a:solidFill>
              <a:srgbClr val="333399"/>
            </a:solidFill>
            <a:prstDash val="solid"/>
            <a:miter lim="800000"/>
            <a:headEnd type="none" w="med" len="med"/>
            <a:tailEnd type="none" w="med" len="med"/>
          </a:ln>
        </p:spPr>
      </p:cxnSp>
      <p:graphicFrame>
        <p:nvGraphicFramePr>
          <p:cNvPr id="157" name="Google Shape;157;p5"/>
          <p:cNvGraphicFramePr/>
          <p:nvPr/>
        </p:nvGraphicFramePr>
        <p:xfrm>
          <a:off x="395287" y="1773237"/>
          <a:ext cx="3000000" cy="3000000"/>
        </p:xfrm>
        <a:graphic>
          <a:graphicData uri="http://schemas.openxmlformats.org/drawingml/2006/table">
            <a:tbl>
              <a:tblPr>
                <a:noFill/>
                <a:tableStyleId>{3804ACBA-6BBD-437E-853A-480AA5EA1B47}</a:tableStyleId>
              </a:tblPr>
              <a:tblGrid>
                <a:gridCol w="647700">
                  <a:extLst>
                    <a:ext uri="{9D8B030D-6E8A-4147-A177-3AD203B41FA5}">
                      <a16:colId xmlns:a16="http://schemas.microsoft.com/office/drawing/2014/main" val="20000"/>
                    </a:ext>
                  </a:extLst>
                </a:gridCol>
                <a:gridCol w="466725">
                  <a:extLst>
                    <a:ext uri="{9D8B030D-6E8A-4147-A177-3AD203B41FA5}">
                      <a16:colId xmlns:a16="http://schemas.microsoft.com/office/drawing/2014/main" val="20001"/>
                    </a:ext>
                  </a:extLst>
                </a:gridCol>
                <a:gridCol w="482600">
                  <a:extLst>
                    <a:ext uri="{9D8B030D-6E8A-4147-A177-3AD203B41FA5}">
                      <a16:colId xmlns:a16="http://schemas.microsoft.com/office/drawing/2014/main" val="20002"/>
                    </a:ext>
                  </a:extLst>
                </a:gridCol>
                <a:gridCol w="492125">
                  <a:extLst>
                    <a:ext uri="{9D8B030D-6E8A-4147-A177-3AD203B41FA5}">
                      <a16:colId xmlns:a16="http://schemas.microsoft.com/office/drawing/2014/main" val="20003"/>
                    </a:ext>
                  </a:extLst>
                </a:gridCol>
                <a:gridCol w="471475">
                  <a:extLst>
                    <a:ext uri="{9D8B030D-6E8A-4147-A177-3AD203B41FA5}">
                      <a16:colId xmlns:a16="http://schemas.microsoft.com/office/drawing/2014/main" val="20004"/>
                    </a:ext>
                  </a:extLst>
                </a:gridCol>
                <a:gridCol w="484175">
                  <a:extLst>
                    <a:ext uri="{9D8B030D-6E8A-4147-A177-3AD203B41FA5}">
                      <a16:colId xmlns:a16="http://schemas.microsoft.com/office/drawing/2014/main" val="20005"/>
                    </a:ext>
                  </a:extLst>
                </a:gridCol>
                <a:gridCol w="481000">
                  <a:extLst>
                    <a:ext uri="{9D8B030D-6E8A-4147-A177-3AD203B41FA5}">
                      <a16:colId xmlns:a16="http://schemas.microsoft.com/office/drawing/2014/main" val="20006"/>
                    </a:ext>
                  </a:extLst>
                </a:gridCol>
                <a:gridCol w="482600">
                  <a:extLst>
                    <a:ext uri="{9D8B030D-6E8A-4147-A177-3AD203B41FA5}">
                      <a16:colId xmlns:a16="http://schemas.microsoft.com/office/drawing/2014/main" val="20007"/>
                    </a:ext>
                  </a:extLst>
                </a:gridCol>
                <a:gridCol w="484175">
                  <a:extLst>
                    <a:ext uri="{9D8B030D-6E8A-4147-A177-3AD203B41FA5}">
                      <a16:colId xmlns:a16="http://schemas.microsoft.com/office/drawing/2014/main" val="20008"/>
                    </a:ext>
                  </a:extLst>
                </a:gridCol>
                <a:gridCol w="547675">
                  <a:extLst>
                    <a:ext uri="{9D8B030D-6E8A-4147-A177-3AD203B41FA5}">
                      <a16:colId xmlns:a16="http://schemas.microsoft.com/office/drawing/2014/main" val="20009"/>
                    </a:ext>
                  </a:extLst>
                </a:gridCol>
                <a:gridCol w="417500">
                  <a:extLst>
                    <a:ext uri="{9D8B030D-6E8A-4147-A177-3AD203B41FA5}">
                      <a16:colId xmlns:a16="http://schemas.microsoft.com/office/drawing/2014/main" val="20010"/>
                    </a:ext>
                  </a:extLst>
                </a:gridCol>
                <a:gridCol w="484175">
                  <a:extLst>
                    <a:ext uri="{9D8B030D-6E8A-4147-A177-3AD203B41FA5}">
                      <a16:colId xmlns:a16="http://schemas.microsoft.com/office/drawing/2014/main" val="20011"/>
                    </a:ext>
                  </a:extLst>
                </a:gridCol>
                <a:gridCol w="481000">
                  <a:extLst>
                    <a:ext uri="{9D8B030D-6E8A-4147-A177-3AD203B41FA5}">
                      <a16:colId xmlns:a16="http://schemas.microsoft.com/office/drawing/2014/main" val="20012"/>
                    </a:ext>
                  </a:extLst>
                </a:gridCol>
                <a:gridCol w="481000">
                  <a:extLst>
                    <a:ext uri="{9D8B030D-6E8A-4147-A177-3AD203B41FA5}">
                      <a16:colId xmlns:a16="http://schemas.microsoft.com/office/drawing/2014/main" val="20013"/>
                    </a:ext>
                  </a:extLst>
                </a:gridCol>
                <a:gridCol w="482600">
                  <a:extLst>
                    <a:ext uri="{9D8B030D-6E8A-4147-A177-3AD203B41FA5}">
                      <a16:colId xmlns:a16="http://schemas.microsoft.com/office/drawing/2014/main" val="20014"/>
                    </a:ext>
                  </a:extLst>
                </a:gridCol>
                <a:gridCol w="484175">
                  <a:extLst>
                    <a:ext uri="{9D8B030D-6E8A-4147-A177-3AD203B41FA5}">
                      <a16:colId xmlns:a16="http://schemas.microsoft.com/office/drawing/2014/main" val="20015"/>
                    </a:ext>
                  </a:extLst>
                </a:gridCol>
                <a:gridCol w="482600">
                  <a:extLst>
                    <a:ext uri="{9D8B030D-6E8A-4147-A177-3AD203B41FA5}">
                      <a16:colId xmlns:a16="http://schemas.microsoft.com/office/drawing/2014/main" val="20016"/>
                    </a:ext>
                  </a:extLst>
                </a:gridCol>
              </a:tblGrid>
              <a:tr h="576250">
                <a:tc>
                  <a:txBody>
                    <a:bodyPr/>
                    <a:lstStyle/>
                    <a:p>
                      <a:pPr marL="0" marR="0" lvl="0" indent="0" algn="l" rtl="0">
                        <a:lnSpc>
                          <a:spcPct val="100000"/>
                        </a:lnSpc>
                        <a:spcBef>
                          <a:spcPts val="0"/>
                        </a:spcBef>
                        <a:spcAft>
                          <a:spcPts val="0"/>
                        </a:spcAft>
                        <a:buClr>
                          <a:schemeClr val="dk1"/>
                        </a:buClr>
                        <a:buSzPts val="1200"/>
                        <a:buFont typeface="Arial"/>
                        <a:buNone/>
                      </a:pPr>
                      <a:r>
                        <a:rPr lang="en-US" sz="1200" b="0" i="0" u="none">
                          <a:solidFill>
                            <a:schemeClr val="dk1"/>
                          </a:solidFill>
                          <a:latin typeface="Arial"/>
                          <a:ea typeface="Arial"/>
                          <a:cs typeface="Arial"/>
                          <a:sym typeface="Arial"/>
                        </a:rPr>
                        <a:t>Name</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815975">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Stan</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ctr"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   </a:t>
                      </a:r>
                      <a:r>
                        <a:rPr lang="en-US" sz="1400" b="1" i="0" u="none">
                          <a:solidFill>
                            <a:schemeClr val="dk1"/>
                          </a:solidFill>
                          <a:latin typeface="Arial"/>
                          <a:ea typeface="Arial"/>
                          <a:cs typeface="Arial"/>
                          <a:sym typeface="Arial"/>
                        </a:rPr>
                        <a:t>E</a:t>
                      </a:r>
                      <a:r>
                        <a:rPr lang="en-US" sz="1000" b="1" i="0" u="none">
                          <a:solidFill>
                            <a:schemeClr val="dk1"/>
                          </a:solidFill>
                          <a:latin typeface="Arial"/>
                          <a:ea typeface="Arial"/>
                          <a:cs typeface="Arial"/>
                          <a:sym typeface="Arial"/>
                        </a:rPr>
                        <a:t> </a:t>
                      </a:r>
                      <a:endParaRPr/>
                    </a:p>
                    <a:p>
                      <a:pPr marL="0" marR="0" lvl="0" indent="0" algn="l" rtl="0">
                        <a:spcBef>
                          <a:spcPts val="0"/>
                        </a:spcBef>
                        <a:spcAft>
                          <a:spcPts val="0"/>
                        </a:spcAft>
                        <a:buNone/>
                      </a:pPr>
                      <a:endParaRPr sz="1000" b="1"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ctr"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T    </a:t>
                      </a:r>
                      <a:endParaRPr/>
                    </a:p>
                    <a:p>
                      <a:pPr marL="0" marR="0" lvl="0" indent="0" algn="ctr" rtl="0">
                        <a:lnSpc>
                          <a:spcPct val="100000"/>
                        </a:lnSpc>
                        <a:spcBef>
                          <a:spcPts val="20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817550">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Jane</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E  T</a:t>
                      </a:r>
                      <a:endParaRPr/>
                    </a:p>
                    <a:p>
                      <a:pPr marL="0" marR="0" lvl="0" indent="0" algn="l"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l" rtl="0">
                        <a:spcBef>
                          <a:spcPts val="0"/>
                        </a:spcBef>
                        <a:spcAft>
                          <a:spcPts val="0"/>
                        </a:spcAft>
                        <a:buNone/>
                      </a:pPr>
                      <a:endParaRPr sz="1400" b="1"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812800">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just"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Ron</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E T</a:t>
                      </a:r>
                      <a:endParaRPr/>
                    </a:p>
                    <a:p>
                      <a:pPr marL="0" marR="0" lvl="0" indent="0" algn="l" rtl="0">
                        <a:spcBef>
                          <a:spcPts val="0"/>
                        </a:spcBef>
                        <a:spcAft>
                          <a:spcPts val="0"/>
                        </a:spcAft>
                        <a:buNone/>
                      </a:pPr>
                      <a:endParaRPr sz="1400" b="0"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871525">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Jo</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spcBef>
                          <a:spcPts val="0"/>
                        </a:spcBef>
                        <a:spcAft>
                          <a:spcPts val="0"/>
                        </a:spcAft>
                        <a:buNone/>
                      </a:pPr>
                      <a:endParaRPr sz="1400" b="0"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E 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58" name="Google Shape;158;p5"/>
          <p:cNvSpPr txBox="1"/>
          <p:nvPr/>
        </p:nvSpPr>
        <p:spPr>
          <a:xfrm>
            <a:off x="468312" y="1484312"/>
            <a:ext cx="828040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Year 3 Maths Tracking       </a:t>
            </a:r>
            <a:r>
              <a:rPr lang="en-US" sz="1200" b="1" i="0" u="none">
                <a:solidFill>
                  <a:schemeClr val="dk1"/>
                </a:solidFill>
                <a:latin typeface="Arial"/>
                <a:ea typeface="Arial"/>
                <a:cs typeface="Arial"/>
                <a:sym typeface="Arial"/>
              </a:rPr>
              <a:t>E=Entry Point    T=Target    Termly</a:t>
            </a:r>
            <a:r>
              <a:rPr lang="en-US" sz="1800" b="1" i="0" u="none">
                <a:solidFill>
                  <a:schemeClr val="dk1"/>
                </a:solidFill>
                <a:latin typeface="Arial"/>
                <a:ea typeface="Arial"/>
                <a:cs typeface="Arial"/>
                <a:sym typeface="Arial"/>
              </a:rPr>
              <a:t> </a:t>
            </a:r>
            <a:r>
              <a:rPr lang="en-US" sz="1200" b="1" i="0" u="none">
                <a:solidFill>
                  <a:schemeClr val="dk1"/>
                </a:solidFill>
                <a:latin typeface="Arial"/>
                <a:ea typeface="Arial"/>
                <a:cs typeface="Arial"/>
                <a:sym typeface="Arial"/>
              </a:rPr>
              <a:t>Assessments  </a:t>
            </a:r>
            <a:r>
              <a:rPr lang="en-US" sz="1200" b="1" i="0" u="none">
                <a:solidFill>
                  <a:schemeClr val="folHlink"/>
                </a:solidFill>
                <a:latin typeface="Arial"/>
                <a:ea typeface="Arial"/>
                <a:cs typeface="Arial"/>
                <a:sym typeface="Arial"/>
              </a:rPr>
              <a:t>----------</a:t>
            </a:r>
            <a:endParaRPr/>
          </a:p>
        </p:txBody>
      </p:sp>
      <p:sp>
        <p:nvSpPr>
          <p:cNvPr id="159" name="Google Shape;159;p5"/>
          <p:cNvSpPr txBox="1"/>
          <p:nvPr/>
        </p:nvSpPr>
        <p:spPr>
          <a:xfrm>
            <a:off x="468312" y="6092825"/>
            <a:ext cx="8135937" cy="3667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Assessment. </a:t>
            </a:r>
            <a:r>
              <a:rPr lang="en-US" sz="1800" b="0" i="1" u="none">
                <a:solidFill>
                  <a:schemeClr val="dk1"/>
                </a:solidFill>
                <a:latin typeface="Arial"/>
                <a:ea typeface="Arial"/>
                <a:cs typeface="Arial"/>
                <a:sym typeface="Arial"/>
              </a:rPr>
              <a:t>Barnston Primary School</a:t>
            </a:r>
            <a:endParaRPr/>
          </a:p>
        </p:txBody>
      </p:sp>
      <p:cxnSp>
        <p:nvCxnSpPr>
          <p:cNvPr id="160" name="Google Shape;160;p5"/>
          <p:cNvCxnSpPr/>
          <p:nvPr/>
        </p:nvCxnSpPr>
        <p:spPr>
          <a:xfrm>
            <a:off x="4284662" y="2852737"/>
            <a:ext cx="430212" cy="0"/>
          </a:xfrm>
          <a:prstGeom prst="straightConnector1">
            <a:avLst/>
          </a:prstGeom>
          <a:noFill/>
          <a:ln w="38100" cap="flat" cmpd="sng">
            <a:solidFill>
              <a:srgbClr val="00FF00"/>
            </a:solidFill>
            <a:prstDash val="solid"/>
            <a:miter lim="800000"/>
            <a:headEnd type="none" w="med" len="med"/>
            <a:tailEnd type="none" w="med" len="med"/>
          </a:ln>
        </p:spPr>
      </p:cxnSp>
      <p:cxnSp>
        <p:nvCxnSpPr>
          <p:cNvPr id="161" name="Google Shape;161;p5"/>
          <p:cNvCxnSpPr/>
          <p:nvPr/>
        </p:nvCxnSpPr>
        <p:spPr>
          <a:xfrm>
            <a:off x="4932362" y="3716337"/>
            <a:ext cx="431800" cy="0"/>
          </a:xfrm>
          <a:prstGeom prst="straightConnector1">
            <a:avLst/>
          </a:prstGeom>
          <a:noFill/>
          <a:ln w="38100" cap="flat" cmpd="sng">
            <a:solidFill>
              <a:srgbClr val="00FF00"/>
            </a:solidFill>
            <a:prstDash val="solid"/>
            <a:miter lim="800000"/>
            <a:headEnd type="none" w="med" len="med"/>
            <a:tailEnd type="none" w="med" len="med"/>
          </a:ln>
        </p:spPr>
      </p:cxnSp>
      <p:cxnSp>
        <p:nvCxnSpPr>
          <p:cNvPr id="162" name="Google Shape;162;p5"/>
          <p:cNvCxnSpPr/>
          <p:nvPr/>
        </p:nvCxnSpPr>
        <p:spPr>
          <a:xfrm>
            <a:off x="3132137" y="4652962"/>
            <a:ext cx="936625" cy="0"/>
          </a:xfrm>
          <a:prstGeom prst="straightConnector1">
            <a:avLst/>
          </a:prstGeom>
          <a:noFill/>
          <a:ln>
            <a:noFill/>
          </a:ln>
        </p:spPr>
      </p:cxnSp>
      <p:cxnSp>
        <p:nvCxnSpPr>
          <p:cNvPr id="163" name="Google Shape;163;p5"/>
          <p:cNvCxnSpPr/>
          <p:nvPr/>
        </p:nvCxnSpPr>
        <p:spPr>
          <a:xfrm>
            <a:off x="3132137" y="4652962"/>
            <a:ext cx="863600" cy="0"/>
          </a:xfrm>
          <a:prstGeom prst="straightConnector1">
            <a:avLst/>
          </a:prstGeom>
          <a:noFill/>
          <a:ln>
            <a:noFill/>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6"/>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70" name="Google Shape;170;p6"/>
          <p:cNvSpPr txBox="1"/>
          <p:nvPr/>
        </p:nvSpPr>
        <p:spPr>
          <a:xfrm>
            <a:off x="369887" y="482600"/>
            <a:ext cx="8424862" cy="8651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Tracking Children’s Progress in the Curriculum</a:t>
            </a:r>
            <a:endParaRPr/>
          </a:p>
        </p:txBody>
      </p:sp>
      <p:graphicFrame>
        <p:nvGraphicFramePr>
          <p:cNvPr id="171" name="Google Shape;171;p6"/>
          <p:cNvGraphicFramePr/>
          <p:nvPr/>
        </p:nvGraphicFramePr>
        <p:xfrm>
          <a:off x="395287" y="1773237"/>
          <a:ext cx="3000000" cy="3000000"/>
        </p:xfrm>
        <a:graphic>
          <a:graphicData uri="http://schemas.openxmlformats.org/drawingml/2006/table">
            <a:tbl>
              <a:tblPr>
                <a:noFill/>
                <a:tableStyleId>{3804ACBA-6BBD-437E-853A-480AA5EA1B47}</a:tableStyleId>
              </a:tblPr>
              <a:tblGrid>
                <a:gridCol w="647700">
                  <a:extLst>
                    <a:ext uri="{9D8B030D-6E8A-4147-A177-3AD203B41FA5}">
                      <a16:colId xmlns:a16="http://schemas.microsoft.com/office/drawing/2014/main" val="20000"/>
                    </a:ext>
                  </a:extLst>
                </a:gridCol>
                <a:gridCol w="466725">
                  <a:extLst>
                    <a:ext uri="{9D8B030D-6E8A-4147-A177-3AD203B41FA5}">
                      <a16:colId xmlns:a16="http://schemas.microsoft.com/office/drawing/2014/main" val="20001"/>
                    </a:ext>
                  </a:extLst>
                </a:gridCol>
                <a:gridCol w="482600">
                  <a:extLst>
                    <a:ext uri="{9D8B030D-6E8A-4147-A177-3AD203B41FA5}">
                      <a16:colId xmlns:a16="http://schemas.microsoft.com/office/drawing/2014/main" val="20002"/>
                    </a:ext>
                  </a:extLst>
                </a:gridCol>
                <a:gridCol w="492125">
                  <a:extLst>
                    <a:ext uri="{9D8B030D-6E8A-4147-A177-3AD203B41FA5}">
                      <a16:colId xmlns:a16="http://schemas.microsoft.com/office/drawing/2014/main" val="20003"/>
                    </a:ext>
                  </a:extLst>
                </a:gridCol>
                <a:gridCol w="471475">
                  <a:extLst>
                    <a:ext uri="{9D8B030D-6E8A-4147-A177-3AD203B41FA5}">
                      <a16:colId xmlns:a16="http://schemas.microsoft.com/office/drawing/2014/main" val="20004"/>
                    </a:ext>
                  </a:extLst>
                </a:gridCol>
                <a:gridCol w="484175">
                  <a:extLst>
                    <a:ext uri="{9D8B030D-6E8A-4147-A177-3AD203B41FA5}">
                      <a16:colId xmlns:a16="http://schemas.microsoft.com/office/drawing/2014/main" val="20005"/>
                    </a:ext>
                  </a:extLst>
                </a:gridCol>
                <a:gridCol w="481000">
                  <a:extLst>
                    <a:ext uri="{9D8B030D-6E8A-4147-A177-3AD203B41FA5}">
                      <a16:colId xmlns:a16="http://schemas.microsoft.com/office/drawing/2014/main" val="20006"/>
                    </a:ext>
                  </a:extLst>
                </a:gridCol>
                <a:gridCol w="482600">
                  <a:extLst>
                    <a:ext uri="{9D8B030D-6E8A-4147-A177-3AD203B41FA5}">
                      <a16:colId xmlns:a16="http://schemas.microsoft.com/office/drawing/2014/main" val="20007"/>
                    </a:ext>
                  </a:extLst>
                </a:gridCol>
                <a:gridCol w="484175">
                  <a:extLst>
                    <a:ext uri="{9D8B030D-6E8A-4147-A177-3AD203B41FA5}">
                      <a16:colId xmlns:a16="http://schemas.microsoft.com/office/drawing/2014/main" val="20008"/>
                    </a:ext>
                  </a:extLst>
                </a:gridCol>
                <a:gridCol w="547675">
                  <a:extLst>
                    <a:ext uri="{9D8B030D-6E8A-4147-A177-3AD203B41FA5}">
                      <a16:colId xmlns:a16="http://schemas.microsoft.com/office/drawing/2014/main" val="20009"/>
                    </a:ext>
                  </a:extLst>
                </a:gridCol>
                <a:gridCol w="417500">
                  <a:extLst>
                    <a:ext uri="{9D8B030D-6E8A-4147-A177-3AD203B41FA5}">
                      <a16:colId xmlns:a16="http://schemas.microsoft.com/office/drawing/2014/main" val="20010"/>
                    </a:ext>
                  </a:extLst>
                </a:gridCol>
                <a:gridCol w="484175">
                  <a:extLst>
                    <a:ext uri="{9D8B030D-6E8A-4147-A177-3AD203B41FA5}">
                      <a16:colId xmlns:a16="http://schemas.microsoft.com/office/drawing/2014/main" val="20011"/>
                    </a:ext>
                  </a:extLst>
                </a:gridCol>
                <a:gridCol w="481000">
                  <a:extLst>
                    <a:ext uri="{9D8B030D-6E8A-4147-A177-3AD203B41FA5}">
                      <a16:colId xmlns:a16="http://schemas.microsoft.com/office/drawing/2014/main" val="20012"/>
                    </a:ext>
                  </a:extLst>
                </a:gridCol>
                <a:gridCol w="481000">
                  <a:extLst>
                    <a:ext uri="{9D8B030D-6E8A-4147-A177-3AD203B41FA5}">
                      <a16:colId xmlns:a16="http://schemas.microsoft.com/office/drawing/2014/main" val="20013"/>
                    </a:ext>
                  </a:extLst>
                </a:gridCol>
                <a:gridCol w="482600">
                  <a:extLst>
                    <a:ext uri="{9D8B030D-6E8A-4147-A177-3AD203B41FA5}">
                      <a16:colId xmlns:a16="http://schemas.microsoft.com/office/drawing/2014/main" val="20014"/>
                    </a:ext>
                  </a:extLst>
                </a:gridCol>
                <a:gridCol w="484175">
                  <a:extLst>
                    <a:ext uri="{9D8B030D-6E8A-4147-A177-3AD203B41FA5}">
                      <a16:colId xmlns:a16="http://schemas.microsoft.com/office/drawing/2014/main" val="20015"/>
                    </a:ext>
                  </a:extLst>
                </a:gridCol>
                <a:gridCol w="482600">
                  <a:extLst>
                    <a:ext uri="{9D8B030D-6E8A-4147-A177-3AD203B41FA5}">
                      <a16:colId xmlns:a16="http://schemas.microsoft.com/office/drawing/2014/main" val="20016"/>
                    </a:ext>
                  </a:extLst>
                </a:gridCol>
              </a:tblGrid>
              <a:tr h="576250">
                <a:tc>
                  <a:txBody>
                    <a:bodyPr/>
                    <a:lstStyle/>
                    <a:p>
                      <a:pPr marL="0" marR="0" lvl="0" indent="0" algn="l" rtl="0">
                        <a:lnSpc>
                          <a:spcPct val="100000"/>
                        </a:lnSpc>
                        <a:spcBef>
                          <a:spcPts val="0"/>
                        </a:spcBef>
                        <a:spcAft>
                          <a:spcPts val="0"/>
                        </a:spcAft>
                        <a:buClr>
                          <a:schemeClr val="dk1"/>
                        </a:buClr>
                        <a:buSzPts val="1200"/>
                        <a:buFont typeface="Arial"/>
                        <a:buNone/>
                      </a:pPr>
                      <a:r>
                        <a:rPr lang="en-US" sz="1200" b="0" i="0" u="none">
                          <a:solidFill>
                            <a:schemeClr val="dk1"/>
                          </a:solidFill>
                          <a:latin typeface="Arial"/>
                          <a:ea typeface="Arial"/>
                          <a:cs typeface="Arial"/>
                          <a:sym typeface="Arial"/>
                        </a:rPr>
                        <a:t>Name</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Exp</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Exc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Em</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815975">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Stan</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ctr"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   </a:t>
                      </a:r>
                      <a:r>
                        <a:rPr lang="en-US" sz="1400" b="1" i="0" u="none">
                          <a:solidFill>
                            <a:schemeClr val="dk1"/>
                          </a:solidFill>
                          <a:latin typeface="Arial"/>
                          <a:ea typeface="Arial"/>
                          <a:cs typeface="Arial"/>
                          <a:sym typeface="Arial"/>
                        </a:rPr>
                        <a:t>E</a:t>
                      </a:r>
                      <a:r>
                        <a:rPr lang="en-US" sz="1000" b="1" i="0" u="none">
                          <a:solidFill>
                            <a:schemeClr val="dk1"/>
                          </a:solidFill>
                          <a:latin typeface="Arial"/>
                          <a:ea typeface="Arial"/>
                          <a:cs typeface="Arial"/>
                          <a:sym typeface="Arial"/>
                        </a:rPr>
                        <a:t> </a:t>
                      </a:r>
                      <a:endParaRPr/>
                    </a:p>
                    <a:p>
                      <a:pPr marL="0" marR="0" lvl="0" indent="0" algn="l" rtl="0">
                        <a:spcBef>
                          <a:spcPts val="0"/>
                        </a:spcBef>
                        <a:spcAft>
                          <a:spcPts val="0"/>
                        </a:spcAft>
                        <a:buNone/>
                      </a:pPr>
                      <a:endParaRPr sz="1000" b="1"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ctr"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T    </a:t>
                      </a:r>
                      <a:endParaRPr/>
                    </a:p>
                    <a:p>
                      <a:pPr marL="0" marR="0" lvl="0" indent="0" algn="ctr" rtl="0">
                        <a:lnSpc>
                          <a:spcPct val="100000"/>
                        </a:lnSpc>
                        <a:spcBef>
                          <a:spcPts val="20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   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817550">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Jane</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E  T</a:t>
                      </a:r>
                      <a:endParaRPr/>
                    </a:p>
                    <a:p>
                      <a:pPr marL="0" marR="0" lvl="0" indent="0" algn="l" rtl="0">
                        <a:lnSpc>
                          <a:spcPct val="100000"/>
                        </a:lnSpc>
                        <a:spcBef>
                          <a:spcPts val="280"/>
                        </a:spcBef>
                        <a:spcAft>
                          <a:spcPts val="0"/>
                        </a:spcAft>
                        <a:buClr>
                          <a:schemeClr val="dk1"/>
                        </a:buClr>
                        <a:buSzPts val="1400"/>
                        <a:buFont typeface="Arial"/>
                        <a:buNone/>
                      </a:pPr>
                      <a:r>
                        <a:rPr lang="en-US" sz="1400" b="1"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l" rtl="0">
                        <a:spcBef>
                          <a:spcPts val="0"/>
                        </a:spcBef>
                        <a:spcAft>
                          <a:spcPts val="0"/>
                        </a:spcAft>
                        <a:buNone/>
                      </a:pPr>
                      <a:endParaRPr sz="1400" b="1"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E T</a:t>
                      </a:r>
                      <a:endParaRPr/>
                    </a:p>
                    <a:p>
                      <a:pPr marL="0" marR="0" lvl="0" indent="0" algn="l" rtl="0">
                        <a:spcBef>
                          <a:spcPts val="0"/>
                        </a:spcBef>
                        <a:spcAft>
                          <a:spcPts val="0"/>
                        </a:spcAft>
                        <a:buNone/>
                      </a:pPr>
                      <a:endParaRPr sz="1400" b="0"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812800">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just"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Ron</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E T</a:t>
                      </a:r>
                      <a:endParaRPr/>
                    </a:p>
                    <a:p>
                      <a:pPr marL="0" marR="0" lvl="0" indent="0" algn="l" rtl="0">
                        <a:spcBef>
                          <a:spcPts val="0"/>
                        </a:spcBef>
                        <a:spcAft>
                          <a:spcPts val="0"/>
                        </a:spcAft>
                        <a:buNone/>
                      </a:pPr>
                      <a:endParaRPr sz="1400" b="0"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E 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871525">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Jo</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spcBef>
                          <a:spcPts val="0"/>
                        </a:spcBef>
                        <a:spcAft>
                          <a:spcPts val="0"/>
                        </a:spcAft>
                        <a:buNone/>
                      </a:pPr>
                      <a:endParaRPr sz="1400" b="0" i="0" u="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E 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E 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72" name="Google Shape;172;p6"/>
          <p:cNvSpPr txBox="1"/>
          <p:nvPr/>
        </p:nvSpPr>
        <p:spPr>
          <a:xfrm>
            <a:off x="468312" y="1484312"/>
            <a:ext cx="828040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Year 4 Maths Tracking       </a:t>
            </a:r>
            <a:r>
              <a:rPr lang="en-US" sz="1200" b="1" i="0" u="none">
                <a:solidFill>
                  <a:schemeClr val="dk1"/>
                </a:solidFill>
                <a:latin typeface="Arial"/>
                <a:ea typeface="Arial"/>
                <a:cs typeface="Arial"/>
                <a:sym typeface="Arial"/>
              </a:rPr>
              <a:t>E=Entry Point    T=Target    Termly</a:t>
            </a:r>
            <a:r>
              <a:rPr lang="en-US" sz="1800" b="1" i="0" u="none">
                <a:solidFill>
                  <a:schemeClr val="dk1"/>
                </a:solidFill>
                <a:latin typeface="Arial"/>
                <a:ea typeface="Arial"/>
                <a:cs typeface="Arial"/>
                <a:sym typeface="Arial"/>
              </a:rPr>
              <a:t> </a:t>
            </a:r>
            <a:r>
              <a:rPr lang="en-US" sz="1200" b="1" i="0" u="none">
                <a:solidFill>
                  <a:schemeClr val="dk1"/>
                </a:solidFill>
                <a:latin typeface="Arial"/>
                <a:ea typeface="Arial"/>
                <a:cs typeface="Arial"/>
                <a:sym typeface="Arial"/>
              </a:rPr>
              <a:t>Assessments  </a:t>
            </a:r>
            <a:r>
              <a:rPr lang="en-US" sz="1200" b="1" i="0" u="none">
                <a:solidFill>
                  <a:schemeClr val="folHlink"/>
                </a:solidFill>
                <a:latin typeface="Arial"/>
                <a:ea typeface="Arial"/>
                <a:cs typeface="Arial"/>
                <a:sym typeface="Arial"/>
              </a:rPr>
              <a:t>----------</a:t>
            </a:r>
            <a:endParaRPr/>
          </a:p>
        </p:txBody>
      </p:sp>
      <p:sp>
        <p:nvSpPr>
          <p:cNvPr id="173" name="Google Shape;173;p6"/>
          <p:cNvSpPr txBox="1"/>
          <p:nvPr/>
        </p:nvSpPr>
        <p:spPr>
          <a:xfrm>
            <a:off x="468312" y="5800725"/>
            <a:ext cx="8135937" cy="6461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The margins are so narrow that a child may stay within expected or go higher within expected, the same with exceeding.</a:t>
            </a:r>
            <a:endParaRPr/>
          </a:p>
        </p:txBody>
      </p:sp>
      <p:cxnSp>
        <p:nvCxnSpPr>
          <p:cNvPr id="174" name="Google Shape;174;p6"/>
          <p:cNvCxnSpPr/>
          <p:nvPr/>
        </p:nvCxnSpPr>
        <p:spPr>
          <a:xfrm>
            <a:off x="4284662" y="2852737"/>
            <a:ext cx="430212" cy="0"/>
          </a:xfrm>
          <a:prstGeom prst="straightConnector1">
            <a:avLst/>
          </a:prstGeom>
          <a:noFill/>
          <a:ln w="38100" cap="flat" cmpd="sng">
            <a:solidFill>
              <a:srgbClr val="00FF00"/>
            </a:solidFill>
            <a:prstDash val="solid"/>
            <a:miter lim="800000"/>
            <a:headEnd type="none" w="med" len="med"/>
            <a:tailEnd type="none" w="med" len="med"/>
          </a:ln>
        </p:spPr>
      </p:cxnSp>
      <p:cxnSp>
        <p:nvCxnSpPr>
          <p:cNvPr id="175" name="Google Shape;175;p6"/>
          <p:cNvCxnSpPr/>
          <p:nvPr/>
        </p:nvCxnSpPr>
        <p:spPr>
          <a:xfrm>
            <a:off x="4932362" y="3860800"/>
            <a:ext cx="431800" cy="0"/>
          </a:xfrm>
          <a:prstGeom prst="straightConnector1">
            <a:avLst/>
          </a:prstGeom>
          <a:noFill/>
          <a:ln w="38100" cap="flat" cmpd="sng">
            <a:solidFill>
              <a:srgbClr val="00FF00"/>
            </a:solidFill>
            <a:prstDash val="solid"/>
            <a:miter lim="800000"/>
            <a:headEnd type="none" w="med" len="med"/>
            <a:tailEnd type="none" w="med" len="med"/>
          </a:ln>
        </p:spPr>
      </p:cxnSp>
      <p:cxnSp>
        <p:nvCxnSpPr>
          <p:cNvPr id="176" name="Google Shape;176;p6"/>
          <p:cNvCxnSpPr/>
          <p:nvPr/>
        </p:nvCxnSpPr>
        <p:spPr>
          <a:xfrm>
            <a:off x="3132137" y="4652962"/>
            <a:ext cx="936625" cy="0"/>
          </a:xfrm>
          <a:prstGeom prst="straightConnector1">
            <a:avLst/>
          </a:prstGeom>
          <a:noFill/>
          <a:ln>
            <a:noFill/>
          </a:ln>
        </p:spPr>
      </p:cxnSp>
      <p:cxnSp>
        <p:nvCxnSpPr>
          <p:cNvPr id="177" name="Google Shape;177;p6"/>
          <p:cNvCxnSpPr/>
          <p:nvPr/>
        </p:nvCxnSpPr>
        <p:spPr>
          <a:xfrm>
            <a:off x="3132137" y="4652962"/>
            <a:ext cx="863600" cy="0"/>
          </a:xfrm>
          <a:prstGeom prst="straightConnector1">
            <a:avLst/>
          </a:prstGeom>
          <a:noFill/>
          <a:ln>
            <a:noFill/>
          </a:ln>
        </p:spPr>
      </p:cxnSp>
      <p:cxnSp>
        <p:nvCxnSpPr>
          <p:cNvPr id="178" name="Google Shape;178;p6"/>
          <p:cNvCxnSpPr/>
          <p:nvPr/>
        </p:nvCxnSpPr>
        <p:spPr>
          <a:xfrm>
            <a:off x="5651500" y="2852737"/>
            <a:ext cx="430212" cy="0"/>
          </a:xfrm>
          <a:prstGeom prst="straightConnector1">
            <a:avLst/>
          </a:prstGeom>
          <a:noFill/>
          <a:ln w="38100" cap="flat" cmpd="sng">
            <a:solidFill>
              <a:schemeClr val="accent2"/>
            </a:solidFill>
            <a:prstDash val="solid"/>
            <a:miter lim="800000"/>
            <a:headEnd type="none" w="med" len="med"/>
            <a:tailEnd type="none" w="med" len="med"/>
          </a:ln>
        </p:spPr>
      </p:cxnSp>
      <p:cxnSp>
        <p:nvCxnSpPr>
          <p:cNvPr id="179" name="Google Shape;179;p6"/>
          <p:cNvCxnSpPr/>
          <p:nvPr/>
        </p:nvCxnSpPr>
        <p:spPr>
          <a:xfrm>
            <a:off x="6372225" y="3860800"/>
            <a:ext cx="430212" cy="0"/>
          </a:xfrm>
          <a:prstGeom prst="straightConnector1">
            <a:avLst/>
          </a:prstGeom>
          <a:noFill/>
          <a:ln w="38100" cap="flat" cmpd="sng">
            <a:solidFill>
              <a:schemeClr val="accent2"/>
            </a:solidFill>
            <a:prstDash val="solid"/>
            <a:miter lim="800000"/>
            <a:headEnd type="none" w="med" len="med"/>
            <a:tailEnd type="none" w="med" len="med"/>
          </a:ln>
        </p:spPr>
      </p:cxnSp>
      <p:cxnSp>
        <p:nvCxnSpPr>
          <p:cNvPr id="180" name="Google Shape;180;p6"/>
          <p:cNvCxnSpPr/>
          <p:nvPr/>
        </p:nvCxnSpPr>
        <p:spPr>
          <a:xfrm>
            <a:off x="5940425" y="4437062"/>
            <a:ext cx="430212" cy="0"/>
          </a:xfrm>
          <a:prstGeom prst="straightConnector1">
            <a:avLst/>
          </a:prstGeom>
          <a:noFill/>
          <a:ln w="38100" cap="flat" cmpd="sng">
            <a:solidFill>
              <a:schemeClr val="accent2"/>
            </a:solidFill>
            <a:prstDash val="solid"/>
            <a:miter lim="800000"/>
            <a:headEnd type="none" w="med" len="med"/>
            <a:tailEnd type="none" w="med" len="med"/>
          </a:ln>
        </p:spPr>
      </p:cxnSp>
      <p:cxnSp>
        <p:nvCxnSpPr>
          <p:cNvPr id="181" name="Google Shape;181;p6"/>
          <p:cNvCxnSpPr/>
          <p:nvPr/>
        </p:nvCxnSpPr>
        <p:spPr>
          <a:xfrm>
            <a:off x="4500562" y="4365625"/>
            <a:ext cx="430212" cy="0"/>
          </a:xfrm>
          <a:prstGeom prst="straightConnector1">
            <a:avLst/>
          </a:prstGeom>
          <a:noFill/>
          <a:ln w="38100" cap="flat" cmpd="sng">
            <a:solidFill>
              <a:srgbClr val="00FF00"/>
            </a:solidFill>
            <a:prstDash val="solid"/>
            <a:miter lim="800000"/>
            <a:headEnd type="none" w="med" len="med"/>
            <a:tailEnd type="none" w="med" len="med"/>
          </a:ln>
        </p:spPr>
      </p:cxnSp>
      <p:cxnSp>
        <p:nvCxnSpPr>
          <p:cNvPr id="182" name="Google Shape;182;p6"/>
          <p:cNvCxnSpPr/>
          <p:nvPr/>
        </p:nvCxnSpPr>
        <p:spPr>
          <a:xfrm>
            <a:off x="4500562" y="5157787"/>
            <a:ext cx="430212" cy="0"/>
          </a:xfrm>
          <a:prstGeom prst="straightConnector1">
            <a:avLst/>
          </a:prstGeom>
          <a:noFill/>
          <a:ln w="38100" cap="flat" cmpd="sng">
            <a:solidFill>
              <a:srgbClr val="00FF00"/>
            </a:solidFill>
            <a:prstDash val="solid"/>
            <a:miter lim="800000"/>
            <a:headEnd type="none" w="med" len="med"/>
            <a:tailEnd type="none" w="med" len="med"/>
          </a:ln>
        </p:spPr>
      </p:cxnSp>
      <p:cxnSp>
        <p:nvCxnSpPr>
          <p:cNvPr id="183" name="Google Shape;183;p6"/>
          <p:cNvCxnSpPr/>
          <p:nvPr/>
        </p:nvCxnSpPr>
        <p:spPr>
          <a:xfrm>
            <a:off x="5856287" y="5157787"/>
            <a:ext cx="430212" cy="0"/>
          </a:xfrm>
          <a:prstGeom prst="straightConnector1">
            <a:avLst/>
          </a:prstGeom>
          <a:noFill/>
          <a:ln w="38100" cap="flat" cmpd="sng">
            <a:solidFill>
              <a:schemeClr val="accent2"/>
            </a:solidFill>
            <a:prstDash val="solid"/>
            <a:miter lim="800000"/>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7"/>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190" name="Google Shape;190;p7"/>
          <p:cNvSpPr txBox="1"/>
          <p:nvPr/>
        </p:nvSpPr>
        <p:spPr>
          <a:xfrm>
            <a:off x="611187" y="476250"/>
            <a:ext cx="7921625" cy="8651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Tracking Children’s Progress within KS2</a:t>
            </a:r>
            <a:endParaRPr/>
          </a:p>
        </p:txBody>
      </p:sp>
      <p:graphicFrame>
        <p:nvGraphicFramePr>
          <p:cNvPr id="191" name="Google Shape;191;p7"/>
          <p:cNvGraphicFramePr/>
          <p:nvPr/>
        </p:nvGraphicFramePr>
        <p:xfrm>
          <a:off x="395287" y="1851025"/>
          <a:ext cx="3000000" cy="3000000"/>
        </p:xfrm>
        <a:graphic>
          <a:graphicData uri="http://schemas.openxmlformats.org/drawingml/2006/table">
            <a:tbl>
              <a:tblPr>
                <a:noFill/>
                <a:tableStyleId>{3804ACBA-6BBD-437E-853A-480AA5EA1B47}</a:tableStyleId>
              </a:tblPr>
              <a:tblGrid>
                <a:gridCol w="1074725">
                  <a:extLst>
                    <a:ext uri="{9D8B030D-6E8A-4147-A177-3AD203B41FA5}">
                      <a16:colId xmlns:a16="http://schemas.microsoft.com/office/drawing/2014/main" val="20000"/>
                    </a:ext>
                  </a:extLst>
                </a:gridCol>
                <a:gridCol w="509575">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gridCol w="211125">
                  <a:extLst>
                    <a:ext uri="{9D8B030D-6E8A-4147-A177-3AD203B41FA5}">
                      <a16:colId xmlns:a16="http://schemas.microsoft.com/office/drawing/2014/main" val="20004"/>
                    </a:ext>
                  </a:extLst>
                </a:gridCol>
                <a:gridCol w="214300">
                  <a:extLst>
                    <a:ext uri="{9D8B030D-6E8A-4147-A177-3AD203B41FA5}">
                      <a16:colId xmlns:a16="http://schemas.microsoft.com/office/drawing/2014/main" val="20005"/>
                    </a:ext>
                  </a:extLst>
                </a:gridCol>
                <a:gridCol w="214300">
                  <a:extLst>
                    <a:ext uri="{9D8B030D-6E8A-4147-A177-3AD203B41FA5}">
                      <a16:colId xmlns:a16="http://schemas.microsoft.com/office/drawing/2014/main" val="20006"/>
                    </a:ext>
                  </a:extLst>
                </a:gridCol>
                <a:gridCol w="211125">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350">
                  <a:extLst>
                    <a:ext uri="{9D8B030D-6E8A-4147-A177-3AD203B41FA5}">
                      <a16:colId xmlns:a16="http://schemas.microsoft.com/office/drawing/2014/main" val="20009"/>
                    </a:ext>
                  </a:extLst>
                </a:gridCol>
                <a:gridCol w="569900">
                  <a:extLst>
                    <a:ext uri="{9D8B030D-6E8A-4147-A177-3AD203B41FA5}">
                      <a16:colId xmlns:a16="http://schemas.microsoft.com/office/drawing/2014/main" val="20010"/>
                    </a:ext>
                  </a:extLst>
                </a:gridCol>
                <a:gridCol w="214300">
                  <a:extLst>
                    <a:ext uri="{9D8B030D-6E8A-4147-A177-3AD203B41FA5}">
                      <a16:colId xmlns:a16="http://schemas.microsoft.com/office/drawing/2014/main" val="20011"/>
                    </a:ext>
                  </a:extLst>
                </a:gridCol>
                <a:gridCol w="214300">
                  <a:extLst>
                    <a:ext uri="{9D8B030D-6E8A-4147-A177-3AD203B41FA5}">
                      <a16:colId xmlns:a16="http://schemas.microsoft.com/office/drawing/2014/main" val="20012"/>
                    </a:ext>
                  </a:extLst>
                </a:gridCol>
                <a:gridCol w="212725">
                  <a:extLst>
                    <a:ext uri="{9D8B030D-6E8A-4147-A177-3AD203B41FA5}">
                      <a16:colId xmlns:a16="http://schemas.microsoft.com/office/drawing/2014/main" val="20013"/>
                    </a:ext>
                  </a:extLst>
                </a:gridCol>
                <a:gridCol w="214300">
                  <a:extLst>
                    <a:ext uri="{9D8B030D-6E8A-4147-A177-3AD203B41FA5}">
                      <a16:colId xmlns:a16="http://schemas.microsoft.com/office/drawing/2014/main" val="20014"/>
                    </a:ext>
                  </a:extLst>
                </a:gridCol>
                <a:gridCol w="744525">
                  <a:extLst>
                    <a:ext uri="{9D8B030D-6E8A-4147-A177-3AD203B41FA5}">
                      <a16:colId xmlns:a16="http://schemas.microsoft.com/office/drawing/2014/main" val="20015"/>
                    </a:ext>
                  </a:extLst>
                </a:gridCol>
                <a:gridCol w="681025">
                  <a:extLst>
                    <a:ext uri="{9D8B030D-6E8A-4147-A177-3AD203B41FA5}">
                      <a16:colId xmlns:a16="http://schemas.microsoft.com/office/drawing/2014/main" val="20016"/>
                    </a:ext>
                  </a:extLst>
                </a:gridCol>
                <a:gridCol w="679450">
                  <a:extLst>
                    <a:ext uri="{9D8B030D-6E8A-4147-A177-3AD203B41FA5}">
                      <a16:colId xmlns:a16="http://schemas.microsoft.com/office/drawing/2014/main" val="20017"/>
                    </a:ext>
                  </a:extLst>
                </a:gridCol>
              </a:tblGrid>
              <a:tr h="630225">
                <a:tc>
                  <a:txBody>
                    <a:bodyPr/>
                    <a:lstStyle/>
                    <a:p>
                      <a:pPr marL="0" marR="0" lvl="0" indent="0" algn="l" rtl="0">
                        <a:lnSpc>
                          <a:spcPct val="100000"/>
                        </a:lnSpc>
                        <a:spcBef>
                          <a:spcPts val="0"/>
                        </a:spcBef>
                        <a:spcAft>
                          <a:spcPts val="0"/>
                        </a:spcAft>
                        <a:buClr>
                          <a:schemeClr val="dk1"/>
                        </a:buClr>
                        <a:buSzPts val="1200"/>
                        <a:buFont typeface="Arial"/>
                        <a:buNone/>
                      </a:pPr>
                      <a:r>
                        <a:rPr lang="en-US" sz="1200" b="0" i="0" u="none">
                          <a:solidFill>
                            <a:schemeClr val="dk1"/>
                          </a:solidFill>
                          <a:latin typeface="Arial"/>
                          <a:ea typeface="Arial"/>
                          <a:cs typeface="Arial"/>
                          <a:sym typeface="Arial"/>
                        </a:rPr>
                        <a:t>Name</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Em</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Em</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Em</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5">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FFFF00"/>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Exp</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Exp</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Exp</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00"/>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Exc</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Exc</a:t>
                      </a:r>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Exc</a:t>
                      </a:r>
                      <a:endParaRPr/>
                    </a:p>
                    <a:p>
                      <a:pPr marL="0" marR="0" lvl="0" indent="0" algn="l" rtl="0">
                        <a:spcBef>
                          <a:spcPts val="0"/>
                        </a:spcBef>
                        <a:spcAft>
                          <a:spcPts val="0"/>
                        </a:spcAft>
                        <a:buNone/>
                      </a:pPr>
                      <a:endParaRPr sz="1600" b="1" i="0" u="none">
                        <a:solidFill>
                          <a:schemeClr val="dk1"/>
                        </a:solidFill>
                        <a:latin typeface="Arial"/>
                        <a:ea typeface="Arial"/>
                        <a:cs typeface="Arial"/>
                        <a:sym typeface="Arial"/>
                      </a:endParaRPr>
                    </a:p>
                  </a:txBody>
                  <a:tcPr marL="91450" marR="91450" marT="45700" marB="45700">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927100">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Margins</a:t>
                      </a:r>
                      <a:endParaRPr/>
                    </a:p>
                    <a:p>
                      <a:pPr marL="0" marR="0" lvl="0" indent="0" algn="l" rtl="0">
                        <a:lnSpc>
                          <a:spcPct val="100000"/>
                        </a:lnSpc>
                        <a:spcBef>
                          <a:spcPts val="320"/>
                        </a:spcBef>
                        <a:spcAft>
                          <a:spcPts val="0"/>
                        </a:spcAft>
                        <a:buClr>
                          <a:srgbClr val="00B050"/>
                        </a:buClr>
                        <a:buSzPts val="1600"/>
                        <a:buFont typeface="Arial"/>
                        <a:buNone/>
                      </a:pPr>
                      <a:r>
                        <a:rPr lang="en-US" sz="1600" b="0" i="0" u="none">
                          <a:solidFill>
                            <a:srgbClr val="00B050"/>
                          </a:solidFill>
                          <a:latin typeface="Arial"/>
                          <a:ea typeface="Arial"/>
                          <a:cs typeface="Arial"/>
                          <a:sym typeface="Arial"/>
                        </a:rPr>
                        <a:t>Stan </a:t>
                      </a:r>
                      <a:r>
                        <a:rPr lang="en-US" sz="1600" b="0" i="0" u="none">
                          <a:solidFill>
                            <a:schemeClr val="dk1"/>
                          </a:solidFill>
                          <a:latin typeface="Arial"/>
                          <a:ea typeface="Arial"/>
                          <a:cs typeface="Arial"/>
                          <a:sym typeface="Arial"/>
                        </a:rPr>
                        <a:t>Y2</a:t>
                      </a:r>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Low Exp</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90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94</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97</a:t>
                      </a:r>
                      <a:endParaRPr/>
                    </a:p>
                    <a:p>
                      <a:pPr marL="0" marR="0" lvl="0" indent="0" algn="l" rtl="0">
                        <a:spcBef>
                          <a:spcPts val="0"/>
                        </a:spcBef>
                        <a:spcAft>
                          <a:spcPts val="0"/>
                        </a:spcAft>
                        <a:buNone/>
                      </a:pPr>
                      <a:endParaRPr sz="1600" b="0" i="0" u="none">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100</a:t>
                      </a:r>
                      <a:endParaRPr/>
                    </a:p>
                    <a:p>
                      <a:pPr marL="0" marR="0" lvl="0" indent="0" algn="l" rtl="0">
                        <a:lnSpc>
                          <a:spcPct val="100000"/>
                        </a:lnSpc>
                        <a:spcBef>
                          <a:spcPts val="320"/>
                        </a:spcBef>
                        <a:spcAft>
                          <a:spcPts val="0"/>
                        </a:spcAft>
                        <a:buClr>
                          <a:srgbClr val="00B050"/>
                        </a:buClr>
                        <a:buSzPts val="1600"/>
                        <a:buFont typeface="Arial"/>
                        <a:buNone/>
                      </a:pPr>
                      <a:r>
                        <a:rPr lang="en-US" sz="1600" b="1" i="0" u="none">
                          <a:solidFill>
                            <a:srgbClr val="00B050"/>
                          </a:solidFill>
                          <a:latin typeface="Arial"/>
                          <a:ea typeface="Arial"/>
                          <a:cs typeface="Arial"/>
                          <a:sym typeface="Arial"/>
                        </a:rPr>
                        <a:t>√</a:t>
                      </a:r>
                      <a:endParaRPr/>
                    </a:p>
                    <a:p>
                      <a:pPr marL="0" marR="0" lvl="0" indent="0" algn="l" rtl="0">
                        <a:spcBef>
                          <a:spcPts val="0"/>
                        </a:spcBef>
                        <a:spcAft>
                          <a:spcPts val="0"/>
                        </a:spcAft>
                        <a:buNone/>
                      </a:pPr>
                      <a:endParaRPr sz="1600" b="1" i="0" u="none">
                        <a:solidFill>
                          <a:srgbClr val="00B050"/>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104</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107</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00"/>
                    </a:solidFill>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110</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114</a:t>
                      </a:r>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118+ </a:t>
                      </a:r>
                      <a:endParaRPr/>
                    </a:p>
                  </a:txBody>
                  <a:tcPr marL="91450" marR="91450" marT="45700" marB="45700">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920750">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Y3</a:t>
                      </a:r>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Mid Exp</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105</a:t>
                      </a:r>
                      <a:endParaRPr/>
                    </a:p>
                    <a:p>
                      <a:pPr marL="0" marR="0" lvl="0" indent="0" algn="l" rtl="0">
                        <a:lnSpc>
                          <a:spcPct val="100000"/>
                        </a:lnSpc>
                        <a:spcBef>
                          <a:spcPts val="320"/>
                        </a:spcBef>
                        <a:spcAft>
                          <a:spcPts val="0"/>
                        </a:spcAft>
                        <a:buClr>
                          <a:srgbClr val="00B050"/>
                        </a:buClr>
                        <a:buSzPts val="1600"/>
                        <a:buFont typeface="Arial"/>
                        <a:buNone/>
                      </a:pPr>
                      <a:r>
                        <a:rPr lang="en-US" sz="1600" b="1" i="0" u="none">
                          <a:solidFill>
                            <a:srgbClr val="00B050"/>
                          </a:solidFill>
                          <a:latin typeface="Arial"/>
                          <a:ea typeface="Arial"/>
                          <a:cs typeface="Arial"/>
                          <a:sym typeface="Arial"/>
                        </a:rPr>
                        <a:t>√</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a:solidFill>
                            <a:schemeClr val="dk1"/>
                          </a:solidFill>
                          <a:latin typeface="Arial"/>
                          <a:ea typeface="Arial"/>
                          <a:cs typeface="Arial"/>
                          <a:sym typeface="Arial"/>
                        </a:rPr>
                        <a:t> </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endParaRPr sz="1400" b="1" i="0" u="none">
                        <a:solidFill>
                          <a:schemeClr val="dk1"/>
                        </a:solidFill>
                        <a:latin typeface="Arial"/>
                        <a:ea typeface="Arial"/>
                        <a:cs typeface="Arial"/>
                        <a:sym typeface="Arial"/>
                      </a:endParaRPr>
                    </a:p>
                    <a:p>
                      <a:pPr marL="0" marR="0" lvl="0" indent="0" algn="l" rtl="0">
                        <a:spcBef>
                          <a:spcPts val="0"/>
                        </a:spcBef>
                        <a:spcAft>
                          <a:spcPts val="0"/>
                        </a:spcAft>
                        <a:buNone/>
                      </a:pPr>
                      <a:endParaRPr sz="1400" b="1" i="0" u="none">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00"/>
                    </a:solidFill>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889000">
                <a:tc>
                  <a:txBody>
                    <a:bodyPr/>
                    <a:lstStyle/>
                    <a:p>
                      <a:pPr marL="0" marR="0" lvl="0" indent="0" algn="l" rtl="0">
                        <a:lnSpc>
                          <a:spcPct val="100000"/>
                        </a:lnSpc>
                        <a:spcBef>
                          <a:spcPts val="0"/>
                        </a:spcBef>
                        <a:spcAft>
                          <a:spcPts val="0"/>
                        </a:spcAft>
                        <a:buClr>
                          <a:schemeClr val="dk1"/>
                        </a:buClr>
                        <a:buSzPts val="1400"/>
                        <a:buFont typeface="Arial"/>
                        <a:buNone/>
                      </a:pPr>
                      <a:endParaRPr sz="1400" b="0" i="0" u="none">
                        <a:solidFill>
                          <a:schemeClr val="dk1"/>
                        </a:solidFill>
                        <a:latin typeface="Arial"/>
                        <a:ea typeface="Arial"/>
                        <a:cs typeface="Arial"/>
                        <a:sym typeface="Arial"/>
                      </a:endParaRPr>
                    </a:p>
                    <a:p>
                      <a:pPr marL="0" marR="0" lvl="0" indent="0" algn="just"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Y4</a:t>
                      </a:r>
                      <a:endParaRPr/>
                    </a:p>
                    <a:p>
                      <a:pPr marL="0" marR="0" lvl="0" indent="0" algn="just"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High Exp</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107</a:t>
                      </a:r>
                      <a:endParaRPr/>
                    </a:p>
                    <a:p>
                      <a:pPr marL="0" marR="0" lvl="0" indent="0" algn="l" rtl="0">
                        <a:lnSpc>
                          <a:spcPct val="100000"/>
                        </a:lnSpc>
                        <a:spcBef>
                          <a:spcPts val="320"/>
                        </a:spcBef>
                        <a:spcAft>
                          <a:spcPts val="0"/>
                        </a:spcAft>
                        <a:buClr>
                          <a:srgbClr val="00B050"/>
                        </a:buClr>
                        <a:buSzPts val="1600"/>
                        <a:buFont typeface="Arial"/>
                        <a:buNone/>
                      </a:pPr>
                      <a:r>
                        <a:rPr lang="en-US" sz="1600" b="0" i="0" u="none">
                          <a:solidFill>
                            <a:srgbClr val="00B050"/>
                          </a:solidFill>
                          <a:latin typeface="Arial"/>
                          <a:ea typeface="Arial"/>
                          <a:cs typeface="Arial"/>
                          <a:sym typeface="Arial"/>
                        </a:rPr>
                        <a:t>√</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00"/>
                    </a:solidFill>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920750">
                <a:tc>
                  <a:txBody>
                    <a:bodyPr/>
                    <a:lstStyle/>
                    <a:p>
                      <a:pPr marL="0" marR="0" lvl="0" indent="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Y5</a:t>
                      </a:r>
                      <a:endParaRPr/>
                    </a:p>
                    <a:p>
                      <a:pPr marL="0" marR="0" lvl="0" indent="0" algn="l" rtl="0">
                        <a:lnSpc>
                          <a:spcPct val="100000"/>
                        </a:lnSpc>
                        <a:spcBef>
                          <a:spcPts val="320"/>
                        </a:spcBef>
                        <a:spcAft>
                          <a:spcPts val="0"/>
                        </a:spcAft>
                        <a:buClr>
                          <a:schemeClr val="dk1"/>
                        </a:buClr>
                        <a:buSzPts val="1600"/>
                        <a:buFont typeface="Arial"/>
                        <a:buNone/>
                      </a:pPr>
                      <a:r>
                        <a:rPr lang="en-US" sz="1600" b="0" i="0" u="none">
                          <a:solidFill>
                            <a:schemeClr val="dk1"/>
                          </a:solidFill>
                          <a:latin typeface="Arial"/>
                          <a:ea typeface="Arial"/>
                          <a:cs typeface="Arial"/>
                          <a:sym typeface="Arial"/>
                        </a:rPr>
                        <a:t>High Exp</a:t>
                      </a:r>
                      <a:endParaRPr/>
                    </a:p>
                  </a:txBody>
                  <a:tcPr marL="91450" marR="91450" marT="45700" marB="4570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109</a:t>
                      </a:r>
                      <a:endParaRPr/>
                    </a:p>
                    <a:p>
                      <a:pPr marL="0" marR="0" lvl="0" indent="0" algn="l" rtl="0">
                        <a:lnSpc>
                          <a:spcPct val="100000"/>
                        </a:lnSpc>
                        <a:spcBef>
                          <a:spcPts val="280"/>
                        </a:spcBef>
                        <a:spcAft>
                          <a:spcPts val="0"/>
                        </a:spcAft>
                        <a:buClr>
                          <a:srgbClr val="00B050"/>
                        </a:buClr>
                        <a:buSzPts val="1400"/>
                        <a:buFont typeface="Arial"/>
                        <a:buNone/>
                      </a:pPr>
                      <a:r>
                        <a:rPr lang="en-US" sz="1400" b="0" i="0" u="none">
                          <a:solidFill>
                            <a:srgbClr val="00B050"/>
                          </a:solidFill>
                          <a:latin typeface="Arial"/>
                          <a:ea typeface="Arial"/>
                          <a:cs typeface="Arial"/>
                          <a:sym typeface="Arial"/>
                        </a:rPr>
                        <a:t>√</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FFFF00"/>
                    </a:solidFill>
                  </a:tcPr>
                </a:tc>
                <a:tc>
                  <a:txBody>
                    <a:bodyPr/>
                    <a:lstStyle/>
                    <a:p>
                      <a:pPr marL="0" marR="0" lvl="0" indent="0" algn="l" rtl="0">
                        <a:lnSpc>
                          <a:spcPct val="100000"/>
                        </a:lnSpc>
                        <a:spcBef>
                          <a:spcPts val="0"/>
                        </a:spcBef>
                        <a:spcAft>
                          <a:spcPts val="0"/>
                        </a:spcAft>
                        <a:buClr>
                          <a:srgbClr val="00B050"/>
                        </a:buClr>
                        <a:buSzPts val="1000"/>
                        <a:buFont typeface="Arial"/>
                        <a:buNone/>
                      </a:pPr>
                      <a:r>
                        <a:rPr lang="en-US" sz="1000" b="0" i="0" u="sng">
                          <a:solidFill>
                            <a:srgbClr val="00B050"/>
                          </a:solidFill>
                          <a:latin typeface="Arial"/>
                          <a:ea typeface="Arial"/>
                          <a:cs typeface="Arial"/>
                          <a:sym typeface="Arial"/>
                        </a:rPr>
                        <a:t>Y6 expected</a:t>
                      </a:r>
                      <a:endParaRPr/>
                    </a:p>
                  </a:txBody>
                  <a:tcPr marL="91450" marR="91450" marT="45700" marB="457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00" marB="45700">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92" name="Google Shape;192;p7"/>
          <p:cNvSpPr txBox="1"/>
          <p:nvPr/>
        </p:nvSpPr>
        <p:spPr>
          <a:xfrm>
            <a:off x="468312" y="1484312"/>
            <a:ext cx="828040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Year 3-5 Maths Tracking       Scaled Scores relating to the pupils reports</a:t>
            </a:r>
            <a:endParaRPr/>
          </a:p>
        </p:txBody>
      </p:sp>
      <p:cxnSp>
        <p:nvCxnSpPr>
          <p:cNvPr id="193" name="Google Shape;193;p7"/>
          <p:cNvCxnSpPr/>
          <p:nvPr/>
        </p:nvCxnSpPr>
        <p:spPr>
          <a:xfrm>
            <a:off x="3132137" y="4652962"/>
            <a:ext cx="936625" cy="0"/>
          </a:xfrm>
          <a:prstGeom prst="straightConnector1">
            <a:avLst/>
          </a:prstGeom>
          <a:noFill/>
          <a:ln>
            <a:noFill/>
          </a:ln>
        </p:spPr>
      </p:cxnSp>
      <p:cxnSp>
        <p:nvCxnSpPr>
          <p:cNvPr id="194" name="Google Shape;194;p7"/>
          <p:cNvCxnSpPr/>
          <p:nvPr/>
        </p:nvCxnSpPr>
        <p:spPr>
          <a:xfrm>
            <a:off x="2987675" y="4581525"/>
            <a:ext cx="863600" cy="0"/>
          </a:xfrm>
          <a:prstGeom prst="straightConnector1">
            <a:avLst/>
          </a:prstGeom>
          <a:noFill/>
          <a:ln>
            <a:noFill/>
          </a:ln>
        </p:spPr>
      </p:cxnSp>
      <p:cxnSp>
        <p:nvCxnSpPr>
          <p:cNvPr id="195" name="Google Shape;195;p7"/>
          <p:cNvCxnSpPr/>
          <p:nvPr/>
        </p:nvCxnSpPr>
        <p:spPr>
          <a:xfrm>
            <a:off x="6948487" y="5876925"/>
            <a:ext cx="719137" cy="0"/>
          </a:xfrm>
          <a:prstGeom prst="straightConnector1">
            <a:avLst/>
          </a:prstGeom>
          <a:noFill/>
          <a:ln w="9525" cap="flat" cmpd="sng">
            <a:solidFill>
              <a:srgbClr val="2F2F98"/>
            </a:solidFill>
            <a:prstDash val="solid"/>
            <a:miter lim="800000"/>
            <a:headEnd type="triangle" w="med" len="me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8"/>
          <p:cNvSpPr txBox="1"/>
          <p:nvPr/>
        </p:nvSpPr>
        <p:spPr>
          <a:xfrm>
            <a:off x="323850" y="0"/>
            <a:ext cx="8353425" cy="6858000"/>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202" name="Google Shape;202;p8"/>
          <p:cNvSpPr txBox="1"/>
          <p:nvPr/>
        </p:nvSpPr>
        <p:spPr>
          <a:xfrm>
            <a:off x="611187" y="0"/>
            <a:ext cx="7921625" cy="865187"/>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Assessing Pupil Progress in the Curriculum</a:t>
            </a:r>
            <a:endParaRPr/>
          </a:p>
        </p:txBody>
      </p:sp>
      <p:cxnSp>
        <p:nvCxnSpPr>
          <p:cNvPr id="203" name="Google Shape;203;p8"/>
          <p:cNvCxnSpPr/>
          <p:nvPr/>
        </p:nvCxnSpPr>
        <p:spPr>
          <a:xfrm>
            <a:off x="3132137" y="4652962"/>
            <a:ext cx="936625" cy="0"/>
          </a:xfrm>
          <a:prstGeom prst="straightConnector1">
            <a:avLst/>
          </a:prstGeom>
          <a:noFill/>
          <a:ln>
            <a:noFill/>
          </a:ln>
        </p:spPr>
      </p:cxnSp>
      <p:cxnSp>
        <p:nvCxnSpPr>
          <p:cNvPr id="204" name="Google Shape;204;p8"/>
          <p:cNvCxnSpPr/>
          <p:nvPr/>
        </p:nvCxnSpPr>
        <p:spPr>
          <a:xfrm>
            <a:off x="3132137" y="4652962"/>
            <a:ext cx="863600" cy="0"/>
          </a:xfrm>
          <a:prstGeom prst="straightConnector1">
            <a:avLst/>
          </a:prstGeom>
          <a:noFill/>
          <a:ln>
            <a:noFill/>
          </a:ln>
        </p:spPr>
      </p:cxnSp>
      <p:sp>
        <p:nvSpPr>
          <p:cNvPr id="205" name="Google Shape;205;p8"/>
          <p:cNvSpPr txBox="1"/>
          <p:nvPr/>
        </p:nvSpPr>
        <p:spPr>
          <a:xfrm>
            <a:off x="684212" y="836612"/>
            <a:ext cx="7848600" cy="69246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sng">
                <a:solidFill>
                  <a:schemeClr val="dk1"/>
                </a:solidFill>
                <a:latin typeface="Arial"/>
                <a:ea typeface="Arial"/>
                <a:cs typeface="Arial"/>
                <a:sym typeface="Arial"/>
              </a:rPr>
              <a:t>How?</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We attended many training courses on assessment and have continuous staff meetings.</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We create exemplars of work e.g. writing standards within each year group.</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We know the high level curriculum so well that we know who is emerging, meeting the expected or exceeding as we have taught it since 2014.</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We have chosen what we believe are the best systems for our school and have partnered with 8 other schools.  We have moderated our systems on the Wirral, Cumbria and Liverpool.</a:t>
            </a:r>
            <a:endParaRPr/>
          </a:p>
          <a:p>
            <a:pPr marL="0" marR="0" lvl="0" indent="-152400" algn="l" rtl="0">
              <a:lnSpc>
                <a:spcPct val="100000"/>
              </a:lnSpc>
              <a:spcBef>
                <a:spcPts val="1200"/>
              </a:spcBef>
              <a:spcAft>
                <a:spcPts val="0"/>
              </a:spcAft>
              <a:buClr>
                <a:schemeClr val="dk1"/>
              </a:buClr>
              <a:buSzPts val="2400"/>
              <a:buFont typeface="Arial"/>
              <a:buChar char="•"/>
            </a:pPr>
            <a:r>
              <a:rPr lang="en-US" sz="2400" b="1" i="0" u="none">
                <a:solidFill>
                  <a:schemeClr val="dk1"/>
                </a:solidFill>
                <a:latin typeface="Arial"/>
                <a:ea typeface="Arial"/>
                <a:cs typeface="Arial"/>
                <a:sym typeface="Arial"/>
              </a:rPr>
              <a:t>We will change and adapt as necessary.</a:t>
            </a:r>
            <a:endParaRPr/>
          </a:p>
          <a:p>
            <a:pPr marL="0" marR="0" lvl="0" indent="0" algn="l" rtl="0">
              <a:lnSpc>
                <a:spcPct val="100000"/>
              </a:lnSpc>
              <a:spcBef>
                <a:spcPts val="120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1" i="0" u="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9"/>
          <p:cNvSpPr txBox="1"/>
          <p:nvPr/>
        </p:nvSpPr>
        <p:spPr>
          <a:xfrm>
            <a:off x="395287" y="333375"/>
            <a:ext cx="8353425" cy="6264275"/>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211" name="Google Shape;211;p9"/>
          <p:cNvSpPr txBox="1"/>
          <p:nvPr/>
        </p:nvSpPr>
        <p:spPr>
          <a:xfrm>
            <a:off x="611187" y="476250"/>
            <a:ext cx="7921625" cy="1008062"/>
          </a:xfrm>
          <a:prstGeom prst="rect">
            <a:avLst/>
          </a:prstGeom>
          <a:solidFill>
            <a:srgbClr val="00FF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212" name="Google Shape;212;p9"/>
          <p:cNvSpPr txBox="1"/>
          <p:nvPr/>
        </p:nvSpPr>
        <p:spPr>
          <a:xfrm>
            <a:off x="611187" y="641350"/>
            <a:ext cx="7775575" cy="6715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800"/>
              <a:buFont typeface="Arial"/>
              <a:buNone/>
            </a:pPr>
            <a:r>
              <a:rPr lang="en-US" sz="3800" b="1" i="0" u="sng">
                <a:solidFill>
                  <a:schemeClr val="dk1"/>
                </a:solidFill>
                <a:latin typeface="Arial"/>
                <a:ea typeface="Arial"/>
                <a:cs typeface="Arial"/>
                <a:sym typeface="Arial"/>
              </a:rPr>
              <a:t>What is the KS2 Curriculum like? </a:t>
            </a:r>
            <a:endParaRPr/>
          </a:p>
        </p:txBody>
      </p:sp>
      <p:sp>
        <p:nvSpPr>
          <p:cNvPr id="213" name="Google Shape;213;p9"/>
          <p:cNvSpPr txBox="1"/>
          <p:nvPr/>
        </p:nvSpPr>
        <p:spPr>
          <a:xfrm>
            <a:off x="684212" y="2060575"/>
            <a:ext cx="7775575" cy="11604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1" u="none">
              <a:solidFill>
                <a:schemeClr val="dk1"/>
              </a:solidFill>
              <a:latin typeface="Arial"/>
              <a:ea typeface="Arial"/>
              <a:cs typeface="Arial"/>
              <a:sym typeface="Arial"/>
            </a:endParaRPr>
          </a:p>
        </p:txBody>
      </p:sp>
      <p:sp>
        <p:nvSpPr>
          <p:cNvPr id="214" name="Google Shape;214;p9"/>
          <p:cNvSpPr txBox="1"/>
          <p:nvPr/>
        </p:nvSpPr>
        <p:spPr>
          <a:xfrm>
            <a:off x="611187" y="1582737"/>
            <a:ext cx="8207375" cy="56943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600"/>
              <a:buFont typeface="Arial"/>
              <a:buNone/>
            </a:pPr>
            <a:endParaRPr sz="2600" b="1" i="0" u="sng">
              <a:solidFill>
                <a:schemeClr val="dk1"/>
              </a:solidFill>
              <a:latin typeface="Arial"/>
              <a:ea typeface="Arial"/>
              <a:cs typeface="Arial"/>
              <a:sym typeface="Arial"/>
            </a:endParaRPr>
          </a:p>
          <a:p>
            <a:pPr marL="0" marR="0" lvl="0" indent="0" algn="l" rtl="0">
              <a:lnSpc>
                <a:spcPct val="100000"/>
              </a:lnSpc>
              <a:spcBef>
                <a:spcPts val="1300"/>
              </a:spcBef>
              <a:spcAft>
                <a:spcPts val="0"/>
              </a:spcAft>
              <a:buClr>
                <a:schemeClr val="dk1"/>
              </a:buClr>
              <a:buSzPts val="2600"/>
              <a:buFont typeface="Arial"/>
              <a:buNone/>
            </a:pPr>
            <a:r>
              <a:rPr lang="en-US" sz="2600" b="1" i="0" u="sng">
                <a:solidFill>
                  <a:schemeClr val="dk1"/>
                </a:solidFill>
                <a:latin typeface="Arial"/>
                <a:ea typeface="Arial"/>
                <a:cs typeface="Arial"/>
                <a:sym typeface="Arial"/>
              </a:rPr>
              <a:t>Miss Nichols is going to share the end of KS2 Maths Curriculum with you.</a:t>
            </a:r>
            <a:endParaRPr/>
          </a:p>
          <a:p>
            <a:pPr marL="0" marR="0" lvl="0" indent="0" algn="l" rtl="0">
              <a:lnSpc>
                <a:spcPct val="100000"/>
              </a:lnSpc>
              <a:spcBef>
                <a:spcPts val="1300"/>
              </a:spcBef>
              <a:spcAft>
                <a:spcPts val="0"/>
              </a:spcAft>
              <a:buClr>
                <a:schemeClr val="dk1"/>
              </a:buClr>
              <a:buSzPts val="2600"/>
              <a:buFont typeface="Arial"/>
              <a:buNone/>
            </a:pPr>
            <a:r>
              <a:rPr lang="en-US" sz="2600" b="1" i="0" u="sng">
                <a:solidFill>
                  <a:schemeClr val="dk1"/>
                </a:solidFill>
                <a:latin typeface="Arial"/>
                <a:ea typeface="Arial"/>
                <a:cs typeface="Arial"/>
                <a:sym typeface="Arial"/>
              </a:rPr>
              <a:t>Now Mr Pipe is going to share English Grammar expectations with you from Y3-6.</a:t>
            </a:r>
            <a:endParaRPr/>
          </a:p>
          <a:p>
            <a:pPr marL="0" marR="0" lvl="0" indent="0" algn="l" rtl="0">
              <a:lnSpc>
                <a:spcPct val="100000"/>
              </a:lnSpc>
              <a:spcBef>
                <a:spcPts val="1300"/>
              </a:spcBef>
              <a:spcAft>
                <a:spcPts val="0"/>
              </a:spcAft>
              <a:buClr>
                <a:schemeClr val="dk1"/>
              </a:buClr>
              <a:buSzPts val="2600"/>
              <a:buFont typeface="Arial"/>
              <a:buNone/>
            </a:pPr>
            <a:r>
              <a:rPr lang="en-US" sz="2600" b="1" i="0" u="sng">
                <a:solidFill>
                  <a:schemeClr val="dk1"/>
                </a:solidFill>
                <a:latin typeface="Arial"/>
                <a:ea typeface="Arial"/>
                <a:cs typeface="Arial"/>
                <a:sym typeface="Arial"/>
              </a:rPr>
              <a:t>Miss Tobin is going to share the Writing End of KS2 expectations with you.</a:t>
            </a:r>
            <a:endParaRPr/>
          </a:p>
          <a:p>
            <a:pPr marL="0" marR="0" lvl="0" indent="0" algn="l" rtl="0">
              <a:lnSpc>
                <a:spcPct val="100000"/>
              </a:lnSpc>
              <a:spcBef>
                <a:spcPts val="1300"/>
              </a:spcBef>
              <a:spcAft>
                <a:spcPts val="0"/>
              </a:spcAft>
              <a:buClr>
                <a:schemeClr val="dk1"/>
              </a:buClr>
              <a:buSzPts val="2600"/>
              <a:buFont typeface="Arial"/>
              <a:buNone/>
            </a:pPr>
            <a:r>
              <a:rPr lang="en-US" sz="2600" b="1" i="0" u="sng">
                <a:solidFill>
                  <a:schemeClr val="dk1"/>
                </a:solidFill>
                <a:latin typeface="Arial"/>
                <a:ea typeface="Arial"/>
                <a:cs typeface="Arial"/>
                <a:sym typeface="Arial"/>
              </a:rPr>
              <a:t>Miss Wright is going to share the end of KS2 reading expectations with you.</a:t>
            </a:r>
            <a:endParaRPr/>
          </a:p>
          <a:p>
            <a:pPr marL="0" marR="0" lvl="0" indent="0" algn="l" rtl="0">
              <a:lnSpc>
                <a:spcPct val="100000"/>
              </a:lnSpc>
              <a:spcBef>
                <a:spcPts val="1300"/>
              </a:spcBef>
              <a:spcAft>
                <a:spcPts val="0"/>
              </a:spcAft>
              <a:buClr>
                <a:schemeClr val="dk1"/>
              </a:buClr>
              <a:buSzPts val="2600"/>
              <a:buFont typeface="Arial"/>
              <a:buNone/>
            </a:pPr>
            <a:endParaRPr sz="2600" b="1" i="0" u="sng">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600" b="1" i="0" u="sng">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3">
                                            <p:txEl>
                                              <p:pRg st="0" end="0"/>
                                            </p:txEl>
                                          </p:spTgt>
                                        </p:tgtEl>
                                        <p:attrNameLst>
                                          <p:attrName>style.visibility</p:attrName>
                                        </p:attrNameLst>
                                      </p:cBhvr>
                                      <p:to>
                                        <p:strVal val="visible"/>
                                      </p:to>
                                    </p:set>
                                    <p:animEffect transition="in" filter="fade">
                                      <p:cBhvr>
                                        <p:cTn id="7" dur="2000"/>
                                        <p:tgtEl>
                                          <p:spTgt spid="2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3">
                                            <p:txEl>
                                              <p:pRg st="1" end="1"/>
                                            </p:txEl>
                                          </p:spTgt>
                                        </p:tgtEl>
                                        <p:attrNameLst>
                                          <p:attrName>style.visibility</p:attrName>
                                        </p:attrNameLst>
                                      </p:cBhvr>
                                      <p:to>
                                        <p:strVal val="visible"/>
                                      </p:to>
                                    </p:set>
                                    <p:animEffect transition="in" filter="fade">
                                      <p:cBhvr>
                                        <p:cTn id="12" dur="2000"/>
                                        <p:tgtEl>
                                          <p:spTgt spid="2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3742</Words>
  <Application>Microsoft Office PowerPoint</Application>
  <PresentationFormat>On-screen Show (4:3)</PresentationFormat>
  <Paragraphs>549</Paragraphs>
  <Slides>43</Slides>
  <Notes>43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Comic Sans MS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Vocabulary</vt:lpstr>
      <vt:lpstr>Inference</vt:lpstr>
      <vt:lpstr>Predict</vt:lpstr>
      <vt:lpstr>Explain</vt:lpstr>
      <vt:lpstr>Retrieve</vt:lpstr>
      <vt:lpstr>Summarise</vt:lpstr>
      <vt:lpstr>Children should be encouraged to read every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Burrows</dc:creator>
  <cp:lastModifiedBy>J Pearson</cp:lastModifiedBy>
  <cp:revision>1</cp:revision>
  <dcterms:created xsi:type="dcterms:W3CDTF">2007-01-20T21:46:35Z</dcterms:created>
  <dcterms:modified xsi:type="dcterms:W3CDTF">2022-11-09T17:12:49Z</dcterms:modified>
</cp:coreProperties>
</file>