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Trebuchet MS" panose="020B0603020202020204" pitchFamily="34" charset="0"/>
      <p:regular r:id="rId15"/>
      <p:bold r:id="rId16"/>
      <p:italic r:id="rId17"/>
      <p:boldItalic r:id="rId18"/>
    </p:embeddedFont>
    <p:embeddedFont>
      <p:font typeface="Arial Black" panose="020B0A04020102020204" pitchFamily="3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JiKoN035o8rJKEy8lQyFRoXO2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0b10eadad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80b10eada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0b10eada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0b10ead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12"/>
          <p:cNvGrpSpPr/>
          <p:nvPr/>
        </p:nvGrpSpPr>
        <p:grpSpPr>
          <a:xfrm>
            <a:off x="0" y="-8467"/>
            <a:ext cx="12192000" cy="6866467"/>
            <a:chOff x="0" y="-8467"/>
            <a:chExt cx="12192000" cy="6866467"/>
          </a:xfrm>
        </p:grpSpPr>
        <p:cxnSp>
          <p:nvCxnSpPr>
            <p:cNvPr id="24" name="Google Shape;24;p1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1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 name="Google Shape;26;p1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1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1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1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1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2"/>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1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6" name="Google Shape;36;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3" name="Google Shape;93;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9" name="Google Shape;99;p2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0" name="Google Shape;100;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3" name="Google Shape;103;p2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BFE471"/>
                </a:solidFill>
                <a:latin typeface="Arial"/>
                <a:ea typeface="Arial"/>
                <a:cs typeface="Arial"/>
                <a:sym typeface="Arial"/>
              </a:rPr>
              <a:t>“</a:t>
            </a:r>
            <a:endParaRPr/>
          </a:p>
        </p:txBody>
      </p:sp>
      <p:sp>
        <p:nvSpPr>
          <p:cNvPr id="104" name="Google Shape;104;p2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2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8" name="Google Shape;108;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4" name="Google Shape;114;p2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5" name="Google Shape;115;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18" name="Google Shape;118;p2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BFE471"/>
                </a:solidFill>
                <a:latin typeface="Arial"/>
                <a:ea typeface="Arial"/>
                <a:cs typeface="Arial"/>
                <a:sym typeface="Arial"/>
              </a:rPr>
              <a:t>“</a:t>
            </a:r>
            <a:endParaRPr/>
          </a:p>
        </p:txBody>
      </p:sp>
      <p:sp>
        <p:nvSpPr>
          <p:cNvPr id="119" name="Google Shape;119;p2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3" name="Google Shape;123;p2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4" name="Google Shape;124;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2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6"/>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1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2" name="Google Shape;52;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16"/>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5" name="Google Shape;65;p17"/>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17"/>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17"/>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9" name="Google Shape;79;p1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0" name="Google Shape;80;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86" name="Google Shape;86;p2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7" name="Google Shape;87;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1"/>
          <p:cNvGrpSpPr/>
          <p:nvPr/>
        </p:nvGrpSpPr>
        <p:grpSpPr>
          <a:xfrm>
            <a:off x="0" y="-8467"/>
            <a:ext cx="12192000" cy="6866467"/>
            <a:chOff x="0" y="-8467"/>
            <a:chExt cx="12192000" cy="6866467"/>
          </a:xfrm>
        </p:grpSpPr>
        <p:cxnSp>
          <p:nvCxnSpPr>
            <p:cNvPr id="7" name="Google Shape;7;p1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1"/>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1498157" y="692964"/>
            <a:ext cx="7766936" cy="164630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accent1"/>
              </a:buClr>
              <a:buSzPts val="5400"/>
              <a:buFont typeface="Trebuchet MS"/>
              <a:buNone/>
            </a:pPr>
            <a:r>
              <a:rPr lang="en-GB"/>
              <a:t>Welcome to Year 5/6!</a:t>
            </a:r>
            <a:endParaRPr/>
          </a:p>
        </p:txBody>
      </p:sp>
      <p:pic>
        <p:nvPicPr>
          <p:cNvPr id="144" name="Google Shape;144;p1"/>
          <p:cNvPicPr preferRelativeResize="0"/>
          <p:nvPr/>
        </p:nvPicPr>
        <p:blipFill rotWithShape="1">
          <a:blip r:embed="rId3">
            <a:alphaModFix/>
          </a:blip>
          <a:srcRect/>
          <a:stretch/>
        </p:blipFill>
        <p:spPr>
          <a:xfrm>
            <a:off x="3108569" y="2694109"/>
            <a:ext cx="5689356" cy="34136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80b10eadad_0_5"/>
          <p:cNvSpPr txBox="1"/>
          <p:nvPr/>
        </p:nvSpPr>
        <p:spPr>
          <a:xfrm>
            <a:off x="1291450" y="638300"/>
            <a:ext cx="8550300" cy="9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Trebuchet MS"/>
              <a:ea typeface="Trebuchet MS"/>
              <a:cs typeface="Trebuchet MS"/>
              <a:sym typeface="Trebuchet MS"/>
            </a:endParaRPr>
          </a:p>
        </p:txBody>
      </p:sp>
      <p:sp>
        <p:nvSpPr>
          <p:cNvPr id="206" name="Google Shape;206;g80b10eadad_0_5"/>
          <p:cNvSpPr txBox="1"/>
          <p:nvPr/>
        </p:nvSpPr>
        <p:spPr>
          <a:xfrm>
            <a:off x="0" y="519550"/>
            <a:ext cx="10257300" cy="9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900">
                <a:latin typeface="Trebuchet MS"/>
                <a:ea typeface="Trebuchet MS"/>
                <a:cs typeface="Trebuchet MS"/>
                <a:sym typeface="Trebuchet MS"/>
              </a:rPr>
              <a:t>3. Therefore, it is the system us and the children deal with. At Barnston, we do not coach towards a test. There is no point - it is a waste of time. It simply means learning is not embedded in the long term memory and can’t be applied. We have never bought into this. We have a broad and balanced curriculum and always have done. The fact is, if the teaching is outstanding and the children are doing what they should be doing, the results follow. We are not driven by results, but progress of each child at their ability.</a:t>
            </a:r>
            <a:endParaRPr sz="1900">
              <a:latin typeface="Trebuchet MS"/>
              <a:ea typeface="Trebuchet MS"/>
              <a:cs typeface="Trebuchet MS"/>
              <a:sym typeface="Trebuchet MS"/>
            </a:endParaRPr>
          </a:p>
          <a:p>
            <a:pPr marL="0" lvl="0" indent="0" algn="l" rtl="0">
              <a:spcBef>
                <a:spcPts val="0"/>
              </a:spcBef>
              <a:spcAft>
                <a:spcPts val="0"/>
              </a:spcAft>
              <a:buNone/>
            </a:pPr>
            <a:endParaRPr sz="1900">
              <a:latin typeface="Trebuchet MS"/>
              <a:ea typeface="Trebuchet MS"/>
              <a:cs typeface="Trebuchet MS"/>
              <a:sym typeface="Trebuchet MS"/>
            </a:endParaRPr>
          </a:p>
          <a:p>
            <a:pPr marL="0" lvl="0" indent="0" algn="l" rtl="0">
              <a:spcBef>
                <a:spcPts val="0"/>
              </a:spcBef>
              <a:spcAft>
                <a:spcPts val="0"/>
              </a:spcAft>
              <a:buNone/>
            </a:pPr>
            <a:r>
              <a:rPr lang="en-GB" sz="1900">
                <a:latin typeface="Trebuchet MS"/>
                <a:ea typeface="Trebuchet MS"/>
                <a:cs typeface="Trebuchet MS"/>
                <a:sym typeface="Trebuchet MS"/>
              </a:rPr>
              <a:t>4. The skills that your child needs to develop are very much interwoven with our curriculum, but also with this process. The process demands independence, motivation, problem solving and responsibility. </a:t>
            </a:r>
            <a:endParaRPr sz="1900">
              <a:latin typeface="Trebuchet MS"/>
              <a:ea typeface="Trebuchet MS"/>
              <a:cs typeface="Trebuchet MS"/>
              <a:sym typeface="Trebuchet MS"/>
            </a:endParaRPr>
          </a:p>
          <a:p>
            <a:pPr marL="0" lvl="0" indent="0" algn="l" rtl="0">
              <a:spcBef>
                <a:spcPts val="0"/>
              </a:spcBef>
              <a:spcAft>
                <a:spcPts val="0"/>
              </a:spcAft>
              <a:buNone/>
            </a:pPr>
            <a:endParaRPr sz="1900">
              <a:latin typeface="Trebuchet MS"/>
              <a:ea typeface="Trebuchet MS"/>
              <a:cs typeface="Trebuchet MS"/>
              <a:sym typeface="Trebuchet MS"/>
            </a:endParaRPr>
          </a:p>
          <a:p>
            <a:pPr marL="0" lvl="0" indent="0" algn="l" rtl="0">
              <a:spcBef>
                <a:spcPts val="0"/>
              </a:spcBef>
              <a:spcAft>
                <a:spcPts val="0"/>
              </a:spcAft>
              <a:buNone/>
            </a:pPr>
            <a:r>
              <a:rPr lang="en-GB" sz="1900">
                <a:latin typeface="Trebuchet MS"/>
                <a:ea typeface="Trebuchet MS"/>
                <a:cs typeface="Trebuchet MS"/>
                <a:sym typeface="Trebuchet MS"/>
              </a:rPr>
              <a:t>5. We have to give reports to secondary schools on what level your child is working at and if we say they are working at the age-related standard or above and this does not reflect in the SATs, the secondary schools have much more work to do, to try and get them to where they thought they where.</a:t>
            </a:r>
            <a:endParaRPr sz="1900">
              <a:latin typeface="Trebuchet MS"/>
              <a:ea typeface="Trebuchet MS"/>
              <a:cs typeface="Trebuchet MS"/>
              <a:sym typeface="Trebuchet MS"/>
            </a:endParaRPr>
          </a:p>
          <a:p>
            <a:pPr marL="0" lvl="0" indent="0" algn="l" rtl="0">
              <a:spcBef>
                <a:spcPts val="0"/>
              </a:spcBef>
              <a:spcAft>
                <a:spcPts val="0"/>
              </a:spcAft>
              <a:buNone/>
            </a:pPr>
            <a:endParaRPr sz="1900">
              <a:latin typeface="Trebuchet MS"/>
              <a:ea typeface="Trebuchet MS"/>
              <a:cs typeface="Trebuchet MS"/>
              <a:sym typeface="Trebuchet MS"/>
            </a:endParaRPr>
          </a:p>
          <a:p>
            <a:pPr marL="0" lvl="0" indent="0" algn="l" rtl="0">
              <a:spcBef>
                <a:spcPts val="0"/>
              </a:spcBef>
              <a:spcAft>
                <a:spcPts val="0"/>
              </a:spcAft>
              <a:buNone/>
            </a:pPr>
            <a:r>
              <a:rPr lang="en-GB" sz="1900">
                <a:latin typeface="Trebuchet MS"/>
                <a:ea typeface="Trebuchet MS"/>
                <a:cs typeface="Trebuchet MS"/>
                <a:sym typeface="Trebuchet MS"/>
              </a:rPr>
              <a:t>6. I have had requests that parents do not want their child stretched in class - challenged with harder work, if they are capable. In my view, this is simply putting a child in a position where they are going to fall behind which damages self esteem. This is not our vision. Barnston has a work ethic which is roll your sleeves up, work your socks off and feel successful!</a:t>
            </a:r>
            <a:endParaRPr sz="1900">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p:nvPr/>
        </p:nvSpPr>
        <p:spPr>
          <a:xfrm>
            <a:off x="1274228" y="339970"/>
            <a:ext cx="80637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u="sng">
                <a:solidFill>
                  <a:schemeClr val="dk1"/>
                </a:solidFill>
                <a:latin typeface="Trebuchet MS"/>
                <a:ea typeface="Trebuchet MS"/>
                <a:cs typeface="Trebuchet MS"/>
                <a:sym typeface="Trebuchet MS"/>
              </a:rPr>
              <a:t>We believe these are the best years of their school lives!</a:t>
            </a:r>
            <a:endParaRPr sz="2400" u="sng">
              <a:solidFill>
                <a:schemeClr val="dk1"/>
              </a:solidFill>
              <a:latin typeface="Trebuchet MS"/>
              <a:ea typeface="Trebuchet MS"/>
              <a:cs typeface="Trebuchet MS"/>
              <a:sym typeface="Trebuchet MS"/>
            </a:endParaRPr>
          </a:p>
        </p:txBody>
      </p:sp>
      <p:sp>
        <p:nvSpPr>
          <p:cNvPr id="212" name="Google Shape;212;p9"/>
          <p:cNvSpPr txBox="1"/>
          <p:nvPr/>
        </p:nvSpPr>
        <p:spPr>
          <a:xfrm>
            <a:off x="1688123" y="1301262"/>
            <a:ext cx="7649851" cy="483209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FF0000"/>
              </a:buClr>
              <a:buSzPts val="2800"/>
              <a:buFont typeface="Arial"/>
              <a:buChar char="•"/>
            </a:pPr>
            <a:r>
              <a:rPr lang="en-GB" sz="2800">
                <a:solidFill>
                  <a:srgbClr val="FF0000"/>
                </a:solidFill>
                <a:latin typeface="Trebuchet MS"/>
                <a:ea typeface="Trebuchet MS"/>
                <a:cs typeface="Trebuchet MS"/>
                <a:sym typeface="Trebuchet MS"/>
              </a:rPr>
              <a:t>They grow as people</a:t>
            </a:r>
            <a:endParaRPr/>
          </a:p>
          <a:p>
            <a:pPr marL="0" marR="0" lvl="0" indent="0" algn="l" rtl="0">
              <a:spcBef>
                <a:spcPts val="0"/>
              </a:spcBef>
              <a:spcAft>
                <a:spcPts val="0"/>
              </a:spcAft>
              <a:buNone/>
            </a:pPr>
            <a:endParaRPr sz="2800">
              <a:solidFill>
                <a:schemeClr val="dk1"/>
              </a:solidFill>
              <a:latin typeface="Trebuchet MS"/>
              <a:ea typeface="Trebuchet MS"/>
              <a:cs typeface="Trebuchet MS"/>
              <a:sym typeface="Trebuchet MS"/>
            </a:endParaRPr>
          </a:p>
          <a:p>
            <a:pPr marL="457200" marR="0" lvl="0" indent="-457200" algn="l" rtl="0">
              <a:spcBef>
                <a:spcPts val="0"/>
              </a:spcBef>
              <a:spcAft>
                <a:spcPts val="0"/>
              </a:spcAft>
              <a:buClr>
                <a:srgbClr val="00B050"/>
              </a:buClr>
              <a:buSzPts val="2800"/>
              <a:buFont typeface="Arial"/>
              <a:buChar char="•"/>
            </a:pPr>
            <a:r>
              <a:rPr lang="en-GB" sz="2800">
                <a:solidFill>
                  <a:srgbClr val="00B050"/>
                </a:solidFill>
                <a:latin typeface="Trebuchet MS"/>
                <a:ea typeface="Trebuchet MS"/>
                <a:cs typeface="Trebuchet MS"/>
                <a:sym typeface="Trebuchet MS"/>
              </a:rPr>
              <a:t>They grow in confidence</a:t>
            </a:r>
            <a:endParaRPr/>
          </a:p>
          <a:p>
            <a:pPr marL="0" marR="0" lvl="0" indent="0" algn="l" rtl="0">
              <a:spcBef>
                <a:spcPts val="0"/>
              </a:spcBef>
              <a:spcAft>
                <a:spcPts val="0"/>
              </a:spcAft>
              <a:buNone/>
            </a:pPr>
            <a:endParaRPr sz="2800">
              <a:solidFill>
                <a:schemeClr val="dk1"/>
              </a:solidFill>
              <a:latin typeface="Trebuchet MS"/>
              <a:ea typeface="Trebuchet MS"/>
              <a:cs typeface="Trebuchet MS"/>
              <a:sym typeface="Trebuchet MS"/>
            </a:endParaRPr>
          </a:p>
          <a:p>
            <a:pPr marL="457200" marR="0" lvl="0" indent="-457200" algn="l" rtl="0">
              <a:spcBef>
                <a:spcPts val="0"/>
              </a:spcBef>
              <a:spcAft>
                <a:spcPts val="0"/>
              </a:spcAft>
              <a:buClr>
                <a:srgbClr val="002060"/>
              </a:buClr>
              <a:buSzPts val="2800"/>
              <a:buFont typeface="Arial"/>
              <a:buChar char="•"/>
            </a:pPr>
            <a:r>
              <a:rPr lang="en-GB" sz="2800">
                <a:solidFill>
                  <a:srgbClr val="002060"/>
                </a:solidFill>
                <a:latin typeface="Trebuchet MS"/>
                <a:ea typeface="Trebuchet MS"/>
                <a:cs typeface="Trebuchet MS"/>
                <a:sym typeface="Trebuchet MS"/>
              </a:rPr>
              <a:t>They learn life skills</a:t>
            </a:r>
            <a:endParaRPr/>
          </a:p>
          <a:p>
            <a:pPr marL="0" marR="0" lvl="0" indent="0" algn="l" rtl="0">
              <a:spcBef>
                <a:spcPts val="0"/>
              </a:spcBef>
              <a:spcAft>
                <a:spcPts val="0"/>
              </a:spcAft>
              <a:buNone/>
            </a:pPr>
            <a:endParaRPr sz="2800">
              <a:solidFill>
                <a:schemeClr val="dk1"/>
              </a:solidFill>
              <a:latin typeface="Trebuchet MS"/>
              <a:ea typeface="Trebuchet MS"/>
              <a:cs typeface="Trebuchet MS"/>
              <a:sym typeface="Trebuchet MS"/>
            </a:endParaRPr>
          </a:p>
          <a:p>
            <a:pPr marL="457200" marR="0" lvl="0" indent="-457200" algn="l" rtl="0">
              <a:spcBef>
                <a:spcPts val="0"/>
              </a:spcBef>
              <a:spcAft>
                <a:spcPts val="0"/>
              </a:spcAft>
              <a:buClr>
                <a:srgbClr val="7030A0"/>
              </a:buClr>
              <a:buSzPts val="2800"/>
              <a:buFont typeface="Arial"/>
              <a:buChar char="•"/>
            </a:pPr>
            <a:r>
              <a:rPr lang="en-GB" sz="2800">
                <a:solidFill>
                  <a:srgbClr val="7030A0"/>
                </a:solidFill>
                <a:latin typeface="Trebuchet MS"/>
                <a:ea typeface="Trebuchet MS"/>
                <a:cs typeface="Trebuchet MS"/>
                <a:sym typeface="Trebuchet MS"/>
              </a:rPr>
              <a:t>They become more mature</a:t>
            </a:r>
            <a:endParaRPr/>
          </a:p>
          <a:p>
            <a:pPr marL="0" marR="0" lvl="0" indent="0" algn="l" rtl="0">
              <a:spcBef>
                <a:spcPts val="0"/>
              </a:spcBef>
              <a:spcAft>
                <a:spcPts val="0"/>
              </a:spcAft>
              <a:buNone/>
            </a:pPr>
            <a:endParaRPr sz="2800">
              <a:solidFill>
                <a:schemeClr val="dk1"/>
              </a:solidFill>
              <a:latin typeface="Trebuchet MS"/>
              <a:ea typeface="Trebuchet MS"/>
              <a:cs typeface="Trebuchet MS"/>
              <a:sym typeface="Trebuchet MS"/>
            </a:endParaRPr>
          </a:p>
          <a:p>
            <a:pPr marL="457200" marR="0" lvl="0" indent="-457200" algn="l" rtl="0">
              <a:spcBef>
                <a:spcPts val="0"/>
              </a:spcBef>
              <a:spcAft>
                <a:spcPts val="0"/>
              </a:spcAft>
              <a:buClr>
                <a:srgbClr val="FF0066"/>
              </a:buClr>
              <a:buSzPts val="2800"/>
              <a:buFont typeface="Arial"/>
              <a:buChar char="•"/>
            </a:pPr>
            <a:r>
              <a:rPr lang="en-GB" sz="2800">
                <a:solidFill>
                  <a:srgbClr val="FF0066"/>
                </a:solidFill>
                <a:latin typeface="Trebuchet MS"/>
                <a:ea typeface="Trebuchet MS"/>
                <a:cs typeface="Trebuchet MS"/>
                <a:sym typeface="Trebuchet MS"/>
              </a:rPr>
              <a:t>They develop a love of learning</a:t>
            </a:r>
            <a:endParaRPr/>
          </a:p>
          <a:p>
            <a:pPr marL="0" marR="0" lvl="0" indent="0" algn="l" rtl="0">
              <a:spcBef>
                <a:spcPts val="0"/>
              </a:spcBef>
              <a:spcAft>
                <a:spcPts val="0"/>
              </a:spcAft>
              <a:buNone/>
            </a:pPr>
            <a:endParaRPr sz="28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2800">
                <a:solidFill>
                  <a:schemeClr val="dk1"/>
                </a:solidFill>
                <a:latin typeface="Trebuchet MS"/>
                <a:ea typeface="Trebuchet MS"/>
                <a:cs typeface="Trebuchet MS"/>
                <a:sym typeface="Trebuchet MS"/>
              </a:rPr>
              <a:t>And above all…………………………………………………..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0"/>
          <p:cNvPicPr preferRelativeResize="0"/>
          <p:nvPr/>
        </p:nvPicPr>
        <p:blipFill rotWithShape="1">
          <a:blip r:embed="rId3">
            <a:alphaModFix/>
          </a:blip>
          <a:srcRect/>
          <a:stretch/>
        </p:blipFill>
        <p:spPr>
          <a:xfrm>
            <a:off x="388327" y="378069"/>
            <a:ext cx="2857500" cy="1600200"/>
          </a:xfrm>
          <a:prstGeom prst="rect">
            <a:avLst/>
          </a:prstGeom>
          <a:noFill/>
          <a:ln>
            <a:noFill/>
          </a:ln>
        </p:spPr>
      </p:pic>
      <p:pic>
        <p:nvPicPr>
          <p:cNvPr id="218" name="Google Shape;218;p10"/>
          <p:cNvPicPr preferRelativeResize="0"/>
          <p:nvPr/>
        </p:nvPicPr>
        <p:blipFill rotWithShape="1">
          <a:blip r:embed="rId4">
            <a:alphaModFix/>
          </a:blip>
          <a:srcRect/>
          <a:stretch/>
        </p:blipFill>
        <p:spPr>
          <a:xfrm rot="-1066402">
            <a:off x="5675246" y="4657724"/>
            <a:ext cx="2325027" cy="1302015"/>
          </a:xfrm>
          <a:prstGeom prst="rect">
            <a:avLst/>
          </a:prstGeom>
          <a:noFill/>
          <a:ln>
            <a:noFill/>
          </a:ln>
        </p:spPr>
      </p:pic>
      <p:pic>
        <p:nvPicPr>
          <p:cNvPr id="219" name="Google Shape;219;p10"/>
          <p:cNvPicPr preferRelativeResize="0"/>
          <p:nvPr/>
        </p:nvPicPr>
        <p:blipFill rotWithShape="1">
          <a:blip r:embed="rId5">
            <a:alphaModFix/>
          </a:blip>
          <a:srcRect/>
          <a:stretch/>
        </p:blipFill>
        <p:spPr>
          <a:xfrm rot="-2183654">
            <a:off x="594615" y="5255740"/>
            <a:ext cx="1798454" cy="1573647"/>
          </a:xfrm>
          <a:prstGeom prst="rect">
            <a:avLst/>
          </a:prstGeom>
          <a:noFill/>
          <a:ln>
            <a:noFill/>
          </a:ln>
        </p:spPr>
      </p:pic>
      <p:pic>
        <p:nvPicPr>
          <p:cNvPr id="220" name="Google Shape;220;p10"/>
          <p:cNvPicPr preferRelativeResize="0"/>
          <p:nvPr/>
        </p:nvPicPr>
        <p:blipFill rotWithShape="1">
          <a:blip r:embed="rId6">
            <a:alphaModFix/>
          </a:blip>
          <a:srcRect/>
          <a:stretch/>
        </p:blipFill>
        <p:spPr>
          <a:xfrm>
            <a:off x="3842603" y="242521"/>
            <a:ext cx="3378812" cy="2530848"/>
          </a:xfrm>
          <a:prstGeom prst="rect">
            <a:avLst/>
          </a:prstGeom>
          <a:noFill/>
          <a:ln>
            <a:noFill/>
          </a:ln>
        </p:spPr>
      </p:pic>
      <p:pic>
        <p:nvPicPr>
          <p:cNvPr id="221" name="Google Shape;221;p10"/>
          <p:cNvPicPr preferRelativeResize="0"/>
          <p:nvPr/>
        </p:nvPicPr>
        <p:blipFill rotWithShape="1">
          <a:blip r:embed="rId7">
            <a:alphaModFix/>
          </a:blip>
          <a:srcRect/>
          <a:stretch/>
        </p:blipFill>
        <p:spPr>
          <a:xfrm rot="2021260">
            <a:off x="7922103" y="932369"/>
            <a:ext cx="3646817" cy="3630609"/>
          </a:xfrm>
          <a:prstGeom prst="rect">
            <a:avLst/>
          </a:prstGeom>
          <a:noFill/>
          <a:ln>
            <a:noFill/>
          </a:ln>
        </p:spPr>
      </p:pic>
      <p:sp>
        <p:nvSpPr>
          <p:cNvPr id="222" name="Google Shape;222;p10"/>
          <p:cNvSpPr txBox="1"/>
          <p:nvPr/>
        </p:nvSpPr>
        <p:spPr>
          <a:xfrm>
            <a:off x="620624" y="3167033"/>
            <a:ext cx="7925498"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600">
                <a:solidFill>
                  <a:srgbClr val="FF0000"/>
                </a:solidFill>
                <a:latin typeface="Arial Black"/>
                <a:ea typeface="Arial Black"/>
                <a:cs typeface="Arial Black"/>
                <a:sym typeface="Arial Black"/>
              </a:rPr>
              <a:t>They have FUN!</a:t>
            </a:r>
            <a:endParaRPr/>
          </a:p>
          <a:p>
            <a:pPr marL="0" marR="0" lvl="0" indent="0" algn="l" rtl="0">
              <a:spcBef>
                <a:spcPts val="0"/>
              </a:spcBef>
              <a:spcAft>
                <a:spcPts val="0"/>
              </a:spcAft>
              <a:buNone/>
            </a:pPr>
            <a:endParaRPr sz="6600">
              <a:solidFill>
                <a:srgbClr val="FF0000"/>
              </a:solidFill>
              <a:latin typeface="Arial Black"/>
              <a:ea typeface="Arial Black"/>
              <a:cs typeface="Arial Black"/>
              <a:sym typeface="Arial Black"/>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
          <p:cNvSpPr txBox="1"/>
          <p:nvPr/>
        </p:nvSpPr>
        <p:spPr>
          <a:xfrm>
            <a:off x="866225" y="398585"/>
            <a:ext cx="4583723"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600" b="0" i="0" u="sng" strike="noStrike" cap="none">
                <a:solidFill>
                  <a:schemeClr val="dk1"/>
                </a:solidFill>
                <a:latin typeface="Trebuchet MS"/>
                <a:ea typeface="Trebuchet MS"/>
                <a:cs typeface="Trebuchet MS"/>
                <a:sym typeface="Trebuchet MS"/>
              </a:rPr>
              <a:t>The team!</a:t>
            </a:r>
            <a:endParaRPr sz="1800" u="sng">
              <a:solidFill>
                <a:schemeClr val="dk1"/>
              </a:solidFill>
              <a:latin typeface="Trebuchet MS"/>
              <a:ea typeface="Trebuchet MS"/>
              <a:cs typeface="Trebuchet MS"/>
              <a:sym typeface="Trebuchet MS"/>
            </a:endParaRPr>
          </a:p>
        </p:txBody>
      </p:sp>
      <p:sp>
        <p:nvSpPr>
          <p:cNvPr id="150" name="Google Shape;150;p2"/>
          <p:cNvSpPr txBox="1"/>
          <p:nvPr/>
        </p:nvSpPr>
        <p:spPr>
          <a:xfrm>
            <a:off x="3305908" y="1629508"/>
            <a:ext cx="184731"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4400">
              <a:solidFill>
                <a:schemeClr val="dk1"/>
              </a:solidFill>
              <a:latin typeface="Trebuchet MS"/>
              <a:ea typeface="Trebuchet MS"/>
              <a:cs typeface="Trebuchet MS"/>
              <a:sym typeface="Trebuchet MS"/>
            </a:endParaRPr>
          </a:p>
        </p:txBody>
      </p:sp>
      <p:pic>
        <p:nvPicPr>
          <p:cNvPr id="151" name="Google Shape;151;p2"/>
          <p:cNvPicPr preferRelativeResize="0"/>
          <p:nvPr/>
        </p:nvPicPr>
        <p:blipFill rotWithShape="1">
          <a:blip r:embed="rId3">
            <a:alphaModFix/>
          </a:blip>
          <a:srcRect/>
          <a:stretch/>
        </p:blipFill>
        <p:spPr>
          <a:xfrm rot="-1503685">
            <a:off x="3554288" y="4094120"/>
            <a:ext cx="2857500" cy="1600200"/>
          </a:xfrm>
          <a:prstGeom prst="rect">
            <a:avLst/>
          </a:prstGeom>
          <a:noFill/>
          <a:ln>
            <a:noFill/>
          </a:ln>
        </p:spPr>
      </p:pic>
      <p:pic>
        <p:nvPicPr>
          <p:cNvPr id="152" name="Google Shape;152;p2"/>
          <p:cNvPicPr preferRelativeResize="0"/>
          <p:nvPr/>
        </p:nvPicPr>
        <p:blipFill rotWithShape="1">
          <a:blip r:embed="rId4">
            <a:alphaModFix/>
          </a:blip>
          <a:srcRect/>
          <a:stretch/>
        </p:blipFill>
        <p:spPr>
          <a:xfrm rot="1725514">
            <a:off x="6022995" y="1285179"/>
            <a:ext cx="2981325" cy="1533525"/>
          </a:xfrm>
          <a:prstGeom prst="rect">
            <a:avLst/>
          </a:prstGeom>
          <a:noFill/>
          <a:ln>
            <a:noFill/>
          </a:ln>
        </p:spPr>
      </p:pic>
      <p:pic>
        <p:nvPicPr>
          <p:cNvPr id="153" name="Google Shape;153;p2"/>
          <p:cNvPicPr preferRelativeResize="0"/>
          <p:nvPr/>
        </p:nvPicPr>
        <p:blipFill rotWithShape="1">
          <a:blip r:embed="rId5">
            <a:alphaModFix/>
          </a:blip>
          <a:srcRect/>
          <a:stretch/>
        </p:blipFill>
        <p:spPr>
          <a:xfrm>
            <a:off x="866225" y="1860305"/>
            <a:ext cx="2971800" cy="1543050"/>
          </a:xfrm>
          <a:prstGeom prst="rect">
            <a:avLst/>
          </a:prstGeom>
          <a:noFill/>
          <a:ln>
            <a:noFill/>
          </a:ln>
        </p:spPr>
      </p:pic>
      <p:sp>
        <p:nvSpPr>
          <p:cNvPr id="154" name="Google Shape;154;p2"/>
          <p:cNvSpPr txBox="1"/>
          <p:nvPr/>
        </p:nvSpPr>
        <p:spPr>
          <a:xfrm rot="1738042">
            <a:off x="5490570" y="2918003"/>
            <a:ext cx="23647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Trebuchet MS"/>
                <a:ea typeface="Trebuchet MS"/>
                <a:cs typeface="Trebuchet MS"/>
                <a:sym typeface="Trebuchet MS"/>
              </a:rPr>
              <a:t>Miss Nichols</a:t>
            </a:r>
            <a:endParaRPr sz="3200">
              <a:solidFill>
                <a:schemeClr val="dk1"/>
              </a:solidFill>
              <a:latin typeface="Trebuchet MS"/>
              <a:ea typeface="Trebuchet MS"/>
              <a:cs typeface="Trebuchet MS"/>
              <a:sym typeface="Trebuchet MS"/>
            </a:endParaRPr>
          </a:p>
        </p:txBody>
      </p:sp>
      <p:sp>
        <p:nvSpPr>
          <p:cNvPr id="155" name="Google Shape;155;p2"/>
          <p:cNvSpPr txBox="1"/>
          <p:nvPr/>
        </p:nvSpPr>
        <p:spPr>
          <a:xfrm rot="-1560670">
            <a:off x="4350848" y="5674157"/>
            <a:ext cx="22511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Trebuchet MS"/>
                <a:ea typeface="Trebuchet MS"/>
                <a:cs typeface="Trebuchet MS"/>
                <a:sym typeface="Trebuchet MS"/>
              </a:rPr>
              <a:t>Miss Wright</a:t>
            </a:r>
            <a:endParaRPr sz="3200">
              <a:solidFill>
                <a:schemeClr val="dk1"/>
              </a:solidFill>
              <a:latin typeface="Trebuchet MS"/>
              <a:ea typeface="Trebuchet MS"/>
              <a:cs typeface="Trebuchet MS"/>
              <a:sym typeface="Trebuchet MS"/>
            </a:endParaRPr>
          </a:p>
        </p:txBody>
      </p:sp>
      <p:sp>
        <p:nvSpPr>
          <p:cNvPr id="156" name="Google Shape;156;p2"/>
          <p:cNvSpPr txBox="1"/>
          <p:nvPr/>
        </p:nvSpPr>
        <p:spPr>
          <a:xfrm>
            <a:off x="1235922" y="3650735"/>
            <a:ext cx="214430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Trebuchet MS"/>
                <a:ea typeface="Trebuchet MS"/>
                <a:cs typeface="Trebuchet MS"/>
                <a:sym typeface="Trebuchet MS"/>
              </a:rPr>
              <a:t>Miss Tobin </a:t>
            </a:r>
            <a:endParaRPr sz="32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p:nvPr/>
        </p:nvSpPr>
        <p:spPr>
          <a:xfrm>
            <a:off x="351692" y="298939"/>
            <a:ext cx="11465169" cy="68634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Trebuchet MS"/>
                <a:ea typeface="Trebuchet MS"/>
                <a:cs typeface="Trebuchet MS"/>
                <a:sym typeface="Trebuchet MS"/>
              </a:rPr>
              <a:t>Dear Parents/Carers, </a:t>
            </a:r>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1600">
                <a:solidFill>
                  <a:schemeClr val="dk1"/>
                </a:solidFill>
                <a:latin typeface="Trebuchet MS"/>
                <a:ea typeface="Trebuchet MS"/>
                <a:cs typeface="Trebuchet MS"/>
                <a:sym typeface="Trebuchet MS"/>
              </a:rPr>
              <a:t>I am Miss Nichols and I am head of Upper Primary. I have a wonderful team of children, teachers and teaching </a:t>
            </a:r>
            <a:endParaRPr/>
          </a:p>
          <a:p>
            <a:pPr marL="0" marR="0" lvl="0" indent="0" algn="l" rtl="0">
              <a:spcBef>
                <a:spcPts val="0"/>
              </a:spcBef>
              <a:spcAft>
                <a:spcPts val="0"/>
              </a:spcAft>
              <a:buNone/>
            </a:pPr>
            <a:r>
              <a:rPr lang="en-GB" sz="1600">
                <a:solidFill>
                  <a:schemeClr val="dk1"/>
                </a:solidFill>
                <a:latin typeface="Trebuchet MS"/>
                <a:ea typeface="Trebuchet MS"/>
                <a:cs typeface="Trebuchet MS"/>
                <a:sym typeface="Trebuchet MS"/>
              </a:rPr>
              <a:t>assistants and each one of us is fully committed to every child that walks into our classroom – our career choice was definitely not an accident or because we didn’t quite know what we wanted to do. It was a deliberate decision we made, to impact the lives of many children and give them the best possible start to their educational lives! We love our job! </a:t>
            </a:r>
            <a:endParaRPr/>
          </a:p>
          <a:p>
            <a:pPr marL="0" marR="0" lvl="0" indent="0" algn="l" rtl="0">
              <a:spcBef>
                <a:spcPts val="0"/>
              </a:spcBef>
              <a:spcAft>
                <a:spcPts val="0"/>
              </a:spcAft>
              <a:buNone/>
            </a:pPr>
            <a:endParaRPr sz="16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1600">
                <a:solidFill>
                  <a:schemeClr val="dk1"/>
                </a:solidFill>
                <a:latin typeface="Trebuchet MS"/>
                <a:ea typeface="Trebuchet MS"/>
                <a:cs typeface="Trebuchet MS"/>
                <a:sym typeface="Trebuchet MS"/>
              </a:rPr>
              <a:t>Our job is a tough one. We work with the children to help them reach their full potential – no stone is left unturned and we believe EVERY child matters. Each child leaves us with pride and success. In doing this, every child is taught at their own ability, making the strides of progress they are capable of. We don’t let children develop lazy habits or a poor attitude – with this comes tough love! They may moan at the start, but by the end they are dancing in the corridors with the achievements they have obtained! As I say to the children, “I love you, but I will not let you away with anything and you will thank me for this when you are 18!” We want them to feel proud, successful, driven and motivated – all in the huge task of getting them ready for a world that we never grew up in. I always include my favourite quote in my transfer meeting because, quite simply, it is true.</a:t>
            </a:r>
            <a:endParaRPr/>
          </a:p>
          <a:p>
            <a:pPr marL="0" marR="0" lvl="0" indent="0" algn="l" rtl="0">
              <a:spcBef>
                <a:spcPts val="0"/>
              </a:spcBef>
              <a:spcAft>
                <a:spcPts val="0"/>
              </a:spcAft>
              <a:buNone/>
            </a:pPr>
            <a:endParaRPr sz="16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1600">
                <a:solidFill>
                  <a:schemeClr val="dk1"/>
                </a:solidFill>
                <a:latin typeface="Trebuchet MS"/>
                <a:ea typeface="Trebuchet MS"/>
                <a:cs typeface="Trebuchet MS"/>
                <a:sym typeface="Trebuchet MS"/>
              </a:rPr>
              <a:t>We are biased, but we believe that Upper Primary are the best years in primary school and that they grow and change so much – they literally transform!</a:t>
            </a:r>
            <a:endParaRPr/>
          </a:p>
          <a:p>
            <a:pPr marL="0" marR="0" lvl="0" indent="0" algn="l" rtl="0">
              <a:spcBef>
                <a:spcPts val="0"/>
              </a:spcBef>
              <a:spcAft>
                <a:spcPts val="0"/>
              </a:spcAft>
              <a:buNone/>
            </a:pPr>
            <a:endParaRPr sz="16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1600">
                <a:solidFill>
                  <a:schemeClr val="dk1"/>
                </a:solidFill>
                <a:latin typeface="Trebuchet MS"/>
                <a:ea typeface="Trebuchet MS"/>
                <a:cs typeface="Trebuchet MS"/>
                <a:sym typeface="Trebuchet MS"/>
              </a:rPr>
              <a:t>Safe to say, we start each year with excitement of the challenge ahead, the achievements to be got, the work to be done and the lovely children – your lovely children who come to us! We can’t wait to meet you all!</a:t>
            </a:r>
            <a:endParaRPr/>
          </a:p>
          <a:p>
            <a:pPr marL="0" marR="0" lvl="0" indent="0" algn="l" rtl="0">
              <a:spcBef>
                <a:spcPts val="0"/>
              </a:spcBef>
              <a:spcAft>
                <a:spcPts val="0"/>
              </a:spcAft>
              <a:buNone/>
            </a:pPr>
            <a:endParaRPr sz="16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1600">
                <a:solidFill>
                  <a:schemeClr val="dk1"/>
                </a:solidFill>
                <a:latin typeface="Trebuchet MS"/>
                <a:ea typeface="Trebuchet MS"/>
                <a:cs typeface="Trebuchet MS"/>
                <a:sym typeface="Trebuchet MS"/>
              </a:rPr>
              <a:t>Miss Nichols, Miss Wright and Miss Tobin</a:t>
            </a:r>
            <a:endParaRPr/>
          </a:p>
          <a:p>
            <a:pPr marL="0" marR="0" lvl="0" indent="0" algn="l" rtl="0">
              <a:spcBef>
                <a:spcPts val="0"/>
              </a:spcBef>
              <a:spcAft>
                <a:spcPts val="0"/>
              </a:spcAft>
              <a:buNone/>
            </a:pPr>
            <a:endParaRPr sz="16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1600">
                <a:solidFill>
                  <a:schemeClr val="dk1"/>
                </a:solidFill>
                <a:latin typeface="Trebuchet MS"/>
                <a:ea typeface="Trebuchet MS"/>
                <a:cs typeface="Trebuchet MS"/>
                <a:sym typeface="Trebuchet MS"/>
              </a:rPr>
              <a:t>P.S. As you saw earlier, we teach by day, but at night we fight for the greater good!</a:t>
            </a:r>
            <a:endParaRPr sz="16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p:nvPr/>
        </p:nvSpPr>
        <p:spPr>
          <a:xfrm>
            <a:off x="169817" y="0"/>
            <a:ext cx="11861074" cy="70173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u="sng">
                <a:solidFill>
                  <a:schemeClr val="dk1"/>
                </a:solidFill>
                <a:latin typeface="Trebuchet MS"/>
                <a:ea typeface="Trebuchet MS"/>
                <a:cs typeface="Trebuchet MS"/>
                <a:sym typeface="Trebuchet MS"/>
              </a:rPr>
              <a:t>Class structure</a:t>
            </a:r>
            <a:endParaRPr/>
          </a:p>
          <a:p>
            <a:pPr marL="0" marR="0" lvl="0" indent="0" algn="l" rtl="0">
              <a:spcBef>
                <a:spcPts val="0"/>
              </a:spcBef>
              <a:spcAft>
                <a:spcPts val="0"/>
              </a:spcAft>
              <a:buNone/>
            </a:pPr>
            <a:endParaRPr sz="3200">
              <a:solidFill>
                <a:schemeClr val="dk1"/>
              </a:solidFill>
              <a:latin typeface="Trebuchet MS"/>
              <a:ea typeface="Trebuchet MS"/>
              <a:cs typeface="Trebuchet MS"/>
              <a:sym typeface="Trebuchet MS"/>
            </a:endParaRPr>
          </a:p>
          <a:p>
            <a:pPr marL="285750" marR="0" lvl="0" indent="-285750" algn="l" rtl="0">
              <a:spcBef>
                <a:spcPts val="0"/>
              </a:spcBef>
              <a:spcAft>
                <a:spcPts val="0"/>
              </a:spcAft>
              <a:buClr>
                <a:schemeClr val="dk1"/>
              </a:buClr>
              <a:buSzPts val="2400"/>
              <a:buFont typeface="Arial"/>
              <a:buChar char="•"/>
            </a:pPr>
            <a:r>
              <a:rPr lang="en-GB" sz="2400">
                <a:solidFill>
                  <a:schemeClr val="dk1"/>
                </a:solidFill>
                <a:latin typeface="Trebuchet MS"/>
                <a:ea typeface="Trebuchet MS"/>
                <a:cs typeface="Trebuchet MS"/>
                <a:sym typeface="Trebuchet MS"/>
              </a:rPr>
              <a:t>There are 3 mixed Y5/6 classes – </a:t>
            </a:r>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-these classes are mixed by gender and ability. These are the 3 Y5/6 classes which the children learn in, </a:t>
            </a:r>
            <a:r>
              <a:rPr lang="en-GB" sz="2400" b="1" u="sng">
                <a:solidFill>
                  <a:schemeClr val="dk1"/>
                </a:solidFill>
                <a:latin typeface="Trebuchet MS"/>
                <a:ea typeface="Trebuchet MS"/>
                <a:cs typeface="Trebuchet MS"/>
                <a:sym typeface="Trebuchet MS"/>
              </a:rPr>
              <a:t>apart from </a:t>
            </a:r>
            <a:r>
              <a:rPr lang="en-GB" sz="2400">
                <a:solidFill>
                  <a:schemeClr val="dk1"/>
                </a:solidFill>
                <a:latin typeface="Trebuchet MS"/>
                <a:ea typeface="Trebuchet MS"/>
                <a:cs typeface="Trebuchet MS"/>
                <a:sym typeface="Trebuchet MS"/>
              </a:rPr>
              <a:t>when they go to their Maths classes.</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Trebuchet MS"/>
              <a:ea typeface="Trebuchet MS"/>
              <a:cs typeface="Trebuchet MS"/>
              <a:sym typeface="Trebuchet MS"/>
            </a:endParaRPr>
          </a:p>
          <a:p>
            <a:pPr marL="285750" marR="0" lvl="0" indent="-285750" algn="l" rtl="0">
              <a:spcBef>
                <a:spcPts val="0"/>
              </a:spcBef>
              <a:spcAft>
                <a:spcPts val="0"/>
              </a:spcAft>
              <a:buClr>
                <a:schemeClr val="dk1"/>
              </a:buClr>
              <a:buSzPts val="2400"/>
              <a:buFont typeface="Arial"/>
              <a:buChar char="•"/>
            </a:pPr>
            <a:r>
              <a:rPr lang="en-GB" sz="2400">
                <a:solidFill>
                  <a:schemeClr val="dk1"/>
                </a:solidFill>
                <a:latin typeface="Trebuchet MS"/>
                <a:ea typeface="Trebuchet MS"/>
                <a:cs typeface="Trebuchet MS"/>
                <a:sym typeface="Trebuchet MS"/>
              </a:rPr>
              <a:t>There are 3 Maths classes based upon ability and </a:t>
            </a:r>
            <a:r>
              <a:rPr lang="en-GB" sz="2400" u="sng">
                <a:solidFill>
                  <a:schemeClr val="dk1"/>
                </a:solidFill>
                <a:latin typeface="Trebuchet MS"/>
                <a:ea typeface="Trebuchet MS"/>
                <a:cs typeface="Trebuchet MS"/>
                <a:sym typeface="Trebuchet MS"/>
              </a:rPr>
              <a:t>pace</a:t>
            </a:r>
            <a:r>
              <a:rPr lang="en-GB" sz="2400">
                <a:solidFill>
                  <a:schemeClr val="dk1"/>
                </a:solidFill>
                <a:latin typeface="Trebuchet MS"/>
                <a:ea typeface="Trebuchet MS"/>
                <a:cs typeface="Trebuchet MS"/>
                <a:sym typeface="Trebuchet MS"/>
              </a:rPr>
              <a:t> – There is 1 </a:t>
            </a: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straight Y6 class. Then there are two others - 1 mixed Year 5/6 class and </a:t>
            </a: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1 Year 5 class. These classes are set on ability and pace.</a:t>
            </a: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We work very closely as a team and constantly discuss all </a:t>
            </a:r>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of the children – we all know each other’s children well! </a:t>
            </a:r>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We moderate all of the children’s work in terms of age-</a:t>
            </a:r>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related standards. We moderate Year 6 work in terms of</a:t>
            </a:r>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reaching </a:t>
            </a:r>
            <a:r>
              <a:rPr lang="en-GB" sz="2400" b="1" u="sng">
                <a:solidFill>
                  <a:schemeClr val="dk1"/>
                </a:solidFill>
                <a:latin typeface="Trebuchet MS"/>
                <a:ea typeface="Trebuchet MS"/>
                <a:cs typeface="Trebuchet MS"/>
                <a:sym typeface="Trebuchet MS"/>
              </a:rPr>
              <a:t>the Secondary Ready standard</a:t>
            </a:r>
            <a:r>
              <a:rPr lang="en-GB" sz="2400">
                <a:solidFill>
                  <a:schemeClr val="dk1"/>
                </a:solidFill>
                <a:latin typeface="Trebuchet MS"/>
                <a:ea typeface="Trebuchet MS"/>
                <a:cs typeface="Trebuchet MS"/>
                <a:sym typeface="Trebuchet MS"/>
              </a:rPr>
              <a:t>.</a:t>
            </a: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3200">
              <a:solidFill>
                <a:schemeClr val="dk1"/>
              </a:solidFill>
              <a:latin typeface="Trebuchet MS"/>
              <a:ea typeface="Trebuchet MS"/>
              <a:cs typeface="Trebuchet MS"/>
              <a:sym typeface="Trebuchet MS"/>
            </a:endParaRPr>
          </a:p>
        </p:txBody>
      </p:sp>
      <p:pic>
        <p:nvPicPr>
          <p:cNvPr id="167" name="Google Shape;167;p4"/>
          <p:cNvPicPr preferRelativeResize="0"/>
          <p:nvPr/>
        </p:nvPicPr>
        <p:blipFill rotWithShape="1">
          <a:blip r:embed="rId3">
            <a:alphaModFix/>
          </a:blip>
          <a:srcRect/>
          <a:stretch/>
        </p:blipFill>
        <p:spPr>
          <a:xfrm>
            <a:off x="8430442" y="3716605"/>
            <a:ext cx="3600449" cy="3054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p:nvPr/>
        </p:nvSpPr>
        <p:spPr>
          <a:xfrm>
            <a:off x="574293" y="225668"/>
            <a:ext cx="726551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u="sng">
                <a:solidFill>
                  <a:schemeClr val="dk1"/>
                </a:solidFill>
                <a:latin typeface="Trebuchet MS"/>
                <a:ea typeface="Trebuchet MS"/>
                <a:cs typeface="Trebuchet MS"/>
                <a:sym typeface="Trebuchet MS"/>
              </a:rPr>
              <a:t>Topics for 2020-2021</a:t>
            </a:r>
            <a:endParaRPr sz="6000" u="sng">
              <a:solidFill>
                <a:schemeClr val="dk1"/>
              </a:solidFill>
              <a:latin typeface="Trebuchet MS"/>
              <a:ea typeface="Trebuchet MS"/>
              <a:cs typeface="Trebuchet MS"/>
              <a:sym typeface="Trebuchet MS"/>
            </a:endParaRPr>
          </a:p>
        </p:txBody>
      </p:sp>
      <p:sp>
        <p:nvSpPr>
          <p:cNvPr id="173" name="Google Shape;173;p5"/>
          <p:cNvSpPr txBox="1"/>
          <p:nvPr/>
        </p:nvSpPr>
        <p:spPr>
          <a:xfrm>
            <a:off x="1066800" y="1957754"/>
            <a:ext cx="6863995" cy="3416320"/>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Arial"/>
              <a:buChar char="•"/>
            </a:pPr>
            <a:r>
              <a:rPr lang="en-GB" sz="3600">
                <a:solidFill>
                  <a:schemeClr val="dk1"/>
                </a:solidFill>
                <a:latin typeface="Trebuchet MS"/>
                <a:ea typeface="Trebuchet MS"/>
                <a:cs typeface="Trebuchet MS"/>
                <a:sym typeface="Trebuchet MS"/>
              </a:rPr>
              <a:t>World War 2 and Britain since</a:t>
            </a:r>
            <a:endParaRPr/>
          </a:p>
          <a:p>
            <a:pPr marL="0" marR="0" lvl="0" indent="0" algn="l" rtl="0">
              <a:spcBef>
                <a:spcPts val="0"/>
              </a:spcBef>
              <a:spcAft>
                <a:spcPts val="0"/>
              </a:spcAft>
              <a:buNone/>
            </a:pPr>
            <a:r>
              <a:rPr lang="en-GB" sz="3600">
                <a:solidFill>
                  <a:schemeClr val="dk1"/>
                </a:solidFill>
                <a:latin typeface="Trebuchet MS"/>
                <a:ea typeface="Trebuchet MS"/>
                <a:cs typeface="Trebuchet MS"/>
                <a:sym typeface="Trebuchet MS"/>
              </a:rPr>
              <a:t>the 1930s</a:t>
            </a:r>
            <a:endParaRPr sz="36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3600">
              <a:solidFill>
                <a:schemeClr val="dk1"/>
              </a:solidFill>
              <a:latin typeface="Trebuchet MS"/>
              <a:ea typeface="Trebuchet MS"/>
              <a:cs typeface="Trebuchet MS"/>
              <a:sym typeface="Trebuchet MS"/>
            </a:endParaRPr>
          </a:p>
          <a:p>
            <a:pPr marL="571500" marR="0" lvl="0" indent="-571500" algn="l" rtl="0">
              <a:spcBef>
                <a:spcPts val="0"/>
              </a:spcBef>
              <a:spcAft>
                <a:spcPts val="0"/>
              </a:spcAft>
              <a:buClr>
                <a:schemeClr val="dk1"/>
              </a:buClr>
              <a:buSzPts val="3600"/>
              <a:buFont typeface="Arial"/>
              <a:buChar char="•"/>
            </a:pPr>
            <a:r>
              <a:rPr lang="en-GB" sz="3600">
                <a:solidFill>
                  <a:schemeClr val="dk1"/>
                </a:solidFill>
                <a:latin typeface="Trebuchet MS"/>
                <a:ea typeface="Trebuchet MS"/>
                <a:cs typeface="Trebuchet MS"/>
                <a:sym typeface="Trebuchet MS"/>
              </a:rPr>
              <a:t>The Ancient Greeks</a:t>
            </a:r>
            <a:endParaRPr sz="36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3600">
              <a:solidFill>
                <a:schemeClr val="dk1"/>
              </a:solidFill>
              <a:latin typeface="Trebuchet MS"/>
              <a:ea typeface="Trebuchet MS"/>
              <a:cs typeface="Trebuchet MS"/>
              <a:sym typeface="Trebuchet MS"/>
            </a:endParaRPr>
          </a:p>
          <a:p>
            <a:pPr marL="571500" marR="0" lvl="0" indent="-571500" algn="l" rtl="0">
              <a:spcBef>
                <a:spcPts val="0"/>
              </a:spcBef>
              <a:spcAft>
                <a:spcPts val="0"/>
              </a:spcAft>
              <a:buClr>
                <a:schemeClr val="dk1"/>
              </a:buClr>
              <a:buSzPts val="3600"/>
              <a:buFont typeface="Arial"/>
              <a:buChar char="•"/>
            </a:pPr>
            <a:r>
              <a:rPr lang="en-GB" sz="3600">
                <a:solidFill>
                  <a:schemeClr val="dk1"/>
                </a:solidFill>
                <a:latin typeface="Trebuchet MS"/>
                <a:ea typeface="Trebuchet MS"/>
                <a:cs typeface="Trebuchet MS"/>
                <a:sym typeface="Trebuchet MS"/>
              </a:rPr>
              <a:t>Rivers and a local area study</a:t>
            </a:r>
            <a:endParaRPr sz="3600">
              <a:solidFill>
                <a:schemeClr val="dk1"/>
              </a:solidFill>
              <a:latin typeface="Trebuchet MS"/>
              <a:ea typeface="Trebuchet MS"/>
              <a:cs typeface="Trebuchet MS"/>
              <a:sym typeface="Trebuchet MS"/>
            </a:endParaRPr>
          </a:p>
        </p:txBody>
      </p:sp>
      <p:pic>
        <p:nvPicPr>
          <p:cNvPr id="174" name="Google Shape;174;p5"/>
          <p:cNvPicPr preferRelativeResize="0"/>
          <p:nvPr/>
        </p:nvPicPr>
        <p:blipFill rotWithShape="1">
          <a:blip r:embed="rId3">
            <a:alphaModFix/>
          </a:blip>
          <a:srcRect/>
          <a:stretch/>
        </p:blipFill>
        <p:spPr>
          <a:xfrm>
            <a:off x="7839808" y="812322"/>
            <a:ext cx="4184637" cy="56283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
          <p:cNvSpPr txBox="1"/>
          <p:nvPr/>
        </p:nvSpPr>
        <p:spPr>
          <a:xfrm>
            <a:off x="797170" y="480646"/>
            <a:ext cx="10738837" cy="75713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u="sng">
                <a:solidFill>
                  <a:schemeClr val="dk1"/>
                </a:solidFill>
                <a:latin typeface="Trebuchet MS"/>
                <a:ea typeface="Trebuchet MS"/>
                <a:cs typeface="Trebuchet MS"/>
                <a:sym typeface="Trebuchet MS"/>
              </a:rPr>
              <a:t>Kit list!</a:t>
            </a:r>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It is really important that they are equipped for each lesson and </a:t>
            </a:r>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don’t go to Maths without all of the equipment they need!</a:t>
            </a:r>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A pencil case with relevant tools including a red pen or two; </a:t>
            </a:r>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a rubber; a glue stick (preferably Pritt Stick) and </a:t>
            </a:r>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a few pencils. We provide handwriting pens.</a:t>
            </a: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ctr" rtl="0">
              <a:spcBef>
                <a:spcPts val="0"/>
              </a:spcBef>
              <a:spcAft>
                <a:spcPts val="0"/>
              </a:spcAft>
              <a:buNone/>
            </a:pPr>
            <a:r>
              <a:rPr lang="en-GB" sz="2400" b="1" u="sng">
                <a:solidFill>
                  <a:schemeClr val="dk1"/>
                </a:solidFill>
                <a:latin typeface="Trebuchet MS"/>
                <a:ea typeface="Trebuchet MS"/>
                <a:cs typeface="Trebuchet MS"/>
                <a:sym typeface="Trebuchet MS"/>
              </a:rPr>
              <a:t>Barnston P.E. kit – this is on the website</a:t>
            </a:r>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 </a:t>
            </a:r>
            <a:r>
              <a:rPr lang="en-GB" sz="2400" b="1" u="sng">
                <a:solidFill>
                  <a:schemeClr val="dk1"/>
                </a:solidFill>
                <a:latin typeface="Trebuchet MS"/>
                <a:ea typeface="Trebuchet MS"/>
                <a:cs typeface="Trebuchet MS"/>
                <a:sym typeface="Trebuchet MS"/>
              </a:rPr>
              <a:t>Indoor P.E. kit </a:t>
            </a:r>
            <a:r>
              <a:rPr lang="en-GB" sz="2400">
                <a:solidFill>
                  <a:schemeClr val="dk1"/>
                </a:solidFill>
                <a:latin typeface="Trebuchet MS"/>
                <a:ea typeface="Trebuchet MS"/>
                <a:cs typeface="Trebuchet MS"/>
                <a:sym typeface="Trebuchet MS"/>
              </a:rPr>
              <a:t>is a white t-shirt or Barnston t-shirt;</a:t>
            </a:r>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a pair of navy/black shorts or white, pumps (no trainers or tights)</a:t>
            </a:r>
            <a:endParaRPr/>
          </a:p>
          <a:p>
            <a:pPr marL="0" marR="0" lvl="0" indent="0" algn="l" rtl="0">
              <a:spcBef>
                <a:spcPts val="0"/>
              </a:spcBef>
              <a:spcAft>
                <a:spcPts val="0"/>
              </a:spcAft>
              <a:buNone/>
            </a:pPr>
            <a:r>
              <a:rPr lang="en-GB" sz="2400" b="1" u="sng">
                <a:solidFill>
                  <a:schemeClr val="dk1"/>
                </a:solidFill>
                <a:latin typeface="Trebuchet MS"/>
                <a:ea typeface="Trebuchet MS"/>
                <a:cs typeface="Trebuchet MS"/>
                <a:sym typeface="Trebuchet MS"/>
              </a:rPr>
              <a:t>Outdoor P.E kit </a:t>
            </a:r>
            <a:r>
              <a:rPr lang="en-GB" sz="2400">
                <a:solidFill>
                  <a:schemeClr val="dk1"/>
                </a:solidFill>
                <a:latin typeface="Trebuchet MS"/>
                <a:ea typeface="Trebuchet MS"/>
                <a:cs typeface="Trebuchet MS"/>
                <a:sym typeface="Trebuchet MS"/>
              </a:rPr>
              <a:t>is as above, but </a:t>
            </a:r>
            <a:r>
              <a:rPr lang="en-GB" sz="2400" b="1">
                <a:solidFill>
                  <a:schemeClr val="dk1"/>
                </a:solidFill>
                <a:latin typeface="Trebuchet MS"/>
                <a:ea typeface="Trebuchet MS"/>
                <a:cs typeface="Trebuchet MS"/>
                <a:sym typeface="Trebuchet MS"/>
              </a:rPr>
              <a:t>with trainers</a:t>
            </a:r>
            <a:r>
              <a:rPr lang="en-GB" sz="2400">
                <a:solidFill>
                  <a:schemeClr val="dk1"/>
                </a:solidFill>
                <a:latin typeface="Trebuchet MS"/>
                <a:ea typeface="Trebuchet MS"/>
                <a:cs typeface="Trebuchet MS"/>
                <a:sym typeface="Trebuchet MS"/>
              </a:rPr>
              <a:t>.</a:t>
            </a:r>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In colder weather, the children may wear navy or black joggers.</a:t>
            </a:r>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Strictly no football kits are allowed at any time. Should a child not have the</a:t>
            </a:r>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correct kit, they will not be joining the P.E. lesson and will be given</a:t>
            </a:r>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work to do in a different classroom.</a:t>
            </a:r>
            <a:endParaRPr sz="2400">
              <a:solidFill>
                <a:schemeClr val="dk1"/>
              </a:solidFill>
              <a:latin typeface="Trebuchet MS"/>
              <a:ea typeface="Trebuchet MS"/>
              <a:cs typeface="Trebuchet MS"/>
              <a:sym typeface="Trebuchet MS"/>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8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80" name="Google Shape;180;p6"/>
          <p:cNvPicPr preferRelativeResize="0"/>
          <p:nvPr/>
        </p:nvPicPr>
        <p:blipFill rotWithShape="1">
          <a:blip r:embed="rId3">
            <a:alphaModFix/>
          </a:blip>
          <a:srcRect/>
          <a:stretch/>
        </p:blipFill>
        <p:spPr>
          <a:xfrm>
            <a:off x="9934363" y="1255349"/>
            <a:ext cx="2084721" cy="27796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txBox="1"/>
          <p:nvPr/>
        </p:nvSpPr>
        <p:spPr>
          <a:xfrm>
            <a:off x="3620420" y="0"/>
            <a:ext cx="647113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u="sng">
                <a:solidFill>
                  <a:schemeClr val="dk1"/>
                </a:solidFill>
                <a:latin typeface="Trebuchet MS"/>
                <a:ea typeface="Trebuchet MS"/>
                <a:cs typeface="Trebuchet MS"/>
                <a:sym typeface="Trebuchet MS"/>
              </a:rPr>
              <a:t>Homework</a:t>
            </a:r>
            <a:endParaRPr sz="5400" u="sng">
              <a:solidFill>
                <a:schemeClr val="dk1"/>
              </a:solidFill>
              <a:latin typeface="Trebuchet MS"/>
              <a:ea typeface="Trebuchet MS"/>
              <a:cs typeface="Trebuchet MS"/>
              <a:sym typeface="Trebuchet MS"/>
            </a:endParaRPr>
          </a:p>
        </p:txBody>
      </p:sp>
      <p:sp>
        <p:nvSpPr>
          <p:cNvPr id="186" name="Google Shape;186;p7"/>
          <p:cNvSpPr txBox="1"/>
          <p:nvPr/>
        </p:nvSpPr>
        <p:spPr>
          <a:xfrm>
            <a:off x="1108341" y="2025908"/>
            <a:ext cx="9851898" cy="452431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400"/>
              <a:buFont typeface="Arial"/>
              <a:buChar char="•"/>
            </a:pPr>
            <a:r>
              <a:rPr lang="en-GB" sz="2400">
                <a:solidFill>
                  <a:schemeClr val="dk1"/>
                </a:solidFill>
                <a:latin typeface="Trebuchet MS"/>
                <a:ea typeface="Trebuchet MS"/>
                <a:cs typeface="Trebuchet MS"/>
                <a:sym typeface="Trebuchet MS"/>
              </a:rPr>
              <a:t>Spellings –learn and tested on a Friday. Children should be using the look, write, cover, check spell method to learn them and embed them into the long term memory</a:t>
            </a:r>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457200" marR="0" lvl="0" indent="-457200" algn="l" rtl="0">
              <a:spcBef>
                <a:spcPts val="0"/>
              </a:spcBef>
              <a:spcAft>
                <a:spcPts val="0"/>
              </a:spcAft>
              <a:buClr>
                <a:schemeClr val="dk1"/>
              </a:buClr>
              <a:buSzPts val="2400"/>
              <a:buFont typeface="Arial"/>
              <a:buChar char="•"/>
            </a:pPr>
            <a:r>
              <a:rPr lang="en-GB" sz="2400">
                <a:solidFill>
                  <a:schemeClr val="dk1"/>
                </a:solidFill>
                <a:latin typeface="Trebuchet MS"/>
                <a:ea typeface="Trebuchet MS"/>
                <a:cs typeface="Trebuchet MS"/>
                <a:sym typeface="Trebuchet MS"/>
              </a:rPr>
              <a:t>Spelling, punctuation and grammar is given as we feel necessary</a:t>
            </a:r>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457200" marR="0" lvl="0" indent="-457200" algn="l" rtl="0">
              <a:spcBef>
                <a:spcPts val="0"/>
              </a:spcBef>
              <a:spcAft>
                <a:spcPts val="0"/>
              </a:spcAft>
              <a:buClr>
                <a:schemeClr val="dk1"/>
              </a:buClr>
              <a:buSzPts val="2400"/>
              <a:buFont typeface="Arial"/>
              <a:buChar char="•"/>
            </a:pPr>
            <a:r>
              <a:rPr lang="en-GB" sz="2400">
                <a:solidFill>
                  <a:schemeClr val="dk1"/>
                </a:solidFill>
                <a:latin typeface="Trebuchet MS"/>
                <a:ea typeface="Trebuchet MS"/>
                <a:cs typeface="Trebuchet MS"/>
                <a:sym typeface="Trebuchet MS"/>
              </a:rPr>
              <a:t>Maths – hard copy homework, times tables rock stars and My Maths weekly</a:t>
            </a:r>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457200" marR="0" lvl="0" indent="-457200" algn="l" rtl="0">
              <a:spcBef>
                <a:spcPts val="0"/>
              </a:spcBef>
              <a:spcAft>
                <a:spcPts val="0"/>
              </a:spcAft>
              <a:buClr>
                <a:schemeClr val="dk1"/>
              </a:buClr>
              <a:buSzPts val="2400"/>
              <a:buFont typeface="Arial"/>
              <a:buChar char="•"/>
            </a:pPr>
            <a:r>
              <a:rPr lang="en-GB" sz="2400">
                <a:solidFill>
                  <a:schemeClr val="dk1"/>
                </a:solidFill>
                <a:latin typeface="Trebuchet MS"/>
                <a:ea typeface="Trebuchet MS"/>
                <a:cs typeface="Trebuchet MS"/>
                <a:sym typeface="Trebuchet MS"/>
              </a:rPr>
              <a:t>Comprehension – every 2 weeks</a:t>
            </a:r>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457200" marR="0" lvl="0" indent="-457200" algn="l" rtl="0">
              <a:spcBef>
                <a:spcPts val="0"/>
              </a:spcBef>
              <a:spcAft>
                <a:spcPts val="0"/>
              </a:spcAft>
              <a:buClr>
                <a:schemeClr val="dk1"/>
              </a:buClr>
              <a:buSzPts val="2400"/>
              <a:buFont typeface="Arial"/>
              <a:buChar char="•"/>
            </a:pPr>
            <a:r>
              <a:rPr lang="en-GB" sz="2400">
                <a:solidFill>
                  <a:schemeClr val="dk1"/>
                </a:solidFill>
                <a:latin typeface="Trebuchet MS"/>
                <a:ea typeface="Trebuchet MS"/>
                <a:cs typeface="Trebuchet MS"/>
                <a:sym typeface="Trebuchet MS"/>
              </a:rPr>
              <a:t>We also give out topic related homework when necessary</a:t>
            </a:r>
            <a:endParaRPr sz="2400">
              <a:solidFill>
                <a:schemeClr val="dk1"/>
              </a:solidFill>
              <a:latin typeface="Trebuchet MS"/>
              <a:ea typeface="Trebuchet MS"/>
              <a:cs typeface="Trebuchet MS"/>
              <a:sym typeface="Trebuchet MS"/>
            </a:endParaRPr>
          </a:p>
        </p:txBody>
      </p:sp>
      <p:sp>
        <p:nvSpPr>
          <p:cNvPr id="187" name="Google Shape;187;p7"/>
          <p:cNvSpPr txBox="1"/>
          <p:nvPr/>
        </p:nvSpPr>
        <p:spPr>
          <a:xfrm>
            <a:off x="448408" y="1046285"/>
            <a:ext cx="1143838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Trebuchet MS"/>
                <a:ea typeface="Trebuchet MS"/>
                <a:cs typeface="Trebuchet MS"/>
                <a:sym typeface="Trebuchet MS"/>
              </a:rPr>
              <a:t>Homework is so important. Over the years, I have witnessed children make so much progress when they are </a:t>
            </a:r>
            <a:endParaRPr/>
          </a:p>
          <a:p>
            <a:pPr marL="0" marR="0" lvl="0" indent="0" algn="l" rtl="0">
              <a:spcBef>
                <a:spcPts val="0"/>
              </a:spcBef>
              <a:spcAft>
                <a:spcPts val="0"/>
              </a:spcAft>
              <a:buNone/>
            </a:pPr>
            <a:r>
              <a:rPr lang="en-GB" sz="1800">
                <a:solidFill>
                  <a:schemeClr val="dk1"/>
                </a:solidFill>
                <a:latin typeface="Trebuchet MS"/>
                <a:ea typeface="Trebuchet MS"/>
                <a:cs typeface="Trebuchet MS"/>
                <a:sym typeface="Trebuchet MS"/>
              </a:rPr>
              <a:t>committed to doing homework. This is because it embeds concepts taught that week – it is never set for the</a:t>
            </a:r>
            <a:endParaRPr/>
          </a:p>
          <a:p>
            <a:pPr marL="0" marR="0" lvl="0" indent="0" algn="l" rtl="0">
              <a:spcBef>
                <a:spcPts val="0"/>
              </a:spcBef>
              <a:spcAft>
                <a:spcPts val="0"/>
              </a:spcAft>
              <a:buNone/>
            </a:pPr>
            <a:r>
              <a:rPr lang="en-GB" sz="1800">
                <a:solidFill>
                  <a:schemeClr val="dk1"/>
                </a:solidFill>
                <a:latin typeface="Trebuchet MS"/>
                <a:ea typeface="Trebuchet MS"/>
                <a:cs typeface="Trebuchet MS"/>
                <a:sym typeface="Trebuchet MS"/>
              </a:rPr>
              <a:t>sake of it.</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p:nvPr/>
        </p:nvSpPr>
        <p:spPr>
          <a:xfrm>
            <a:off x="2485292" y="703385"/>
            <a:ext cx="5274201" cy="15081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u="sng">
                <a:solidFill>
                  <a:schemeClr val="dk1"/>
                </a:solidFill>
                <a:latin typeface="Trebuchet MS"/>
                <a:ea typeface="Trebuchet MS"/>
                <a:cs typeface="Trebuchet MS"/>
                <a:sym typeface="Trebuchet MS"/>
              </a:rPr>
              <a:t>Interventions and extra support</a:t>
            </a:r>
            <a:endParaRPr/>
          </a:p>
          <a:p>
            <a:pPr marL="0" marR="0" lvl="0" indent="0" algn="l" rtl="0">
              <a:spcBef>
                <a:spcPts val="0"/>
              </a:spcBef>
              <a:spcAft>
                <a:spcPts val="0"/>
              </a:spcAft>
              <a:buNone/>
            </a:pPr>
            <a:r>
              <a:rPr lang="en-GB" sz="2800" u="sng">
                <a:solidFill>
                  <a:schemeClr val="dk1"/>
                </a:solidFill>
                <a:latin typeface="Trebuchet MS"/>
                <a:ea typeface="Trebuchet MS"/>
                <a:cs typeface="Trebuchet MS"/>
                <a:sym typeface="Trebuchet MS"/>
              </a:rPr>
              <a:t> </a:t>
            </a:r>
            <a:endParaRPr sz="2800" u="sng">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93" name="Google Shape;193;p8"/>
          <p:cNvSpPr txBox="1"/>
          <p:nvPr/>
        </p:nvSpPr>
        <p:spPr>
          <a:xfrm>
            <a:off x="298938" y="1395046"/>
            <a:ext cx="11403624" cy="36009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We provide interventions to help and support children to keep up with the fast pace of learning in a tough curriculum.</a:t>
            </a: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We aim to help children to close gaps in understanding.</a:t>
            </a: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GB" sz="2400">
                <a:solidFill>
                  <a:schemeClr val="dk1"/>
                </a:solidFill>
                <a:latin typeface="Trebuchet MS"/>
                <a:ea typeface="Trebuchet MS"/>
                <a:cs typeface="Trebuchet MS"/>
                <a:sym typeface="Trebuchet MS"/>
              </a:rPr>
              <a:t>We want them to be reaching their own potential and we believe this really positively impacts self-esteem.</a:t>
            </a: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94" name="Google Shape;194;p8"/>
          <p:cNvPicPr preferRelativeResize="0"/>
          <p:nvPr/>
        </p:nvPicPr>
        <p:blipFill rotWithShape="1">
          <a:blip r:embed="rId3">
            <a:alphaModFix/>
          </a:blip>
          <a:srcRect/>
          <a:stretch/>
        </p:blipFill>
        <p:spPr>
          <a:xfrm>
            <a:off x="3078113" y="4143994"/>
            <a:ext cx="4260534" cy="27140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80b10eadad_0_0"/>
          <p:cNvSpPr txBox="1"/>
          <p:nvPr/>
        </p:nvSpPr>
        <p:spPr>
          <a:xfrm>
            <a:off x="3547750" y="103925"/>
            <a:ext cx="4839300" cy="9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600" b="1" u="sng">
                <a:latin typeface="Trebuchet MS"/>
                <a:ea typeface="Trebuchet MS"/>
                <a:cs typeface="Trebuchet MS"/>
                <a:sym typeface="Trebuchet MS"/>
              </a:rPr>
              <a:t>SATs tests at the end of KS2</a:t>
            </a:r>
            <a:endParaRPr sz="2600" b="1" u="sng">
              <a:latin typeface="Trebuchet MS"/>
              <a:ea typeface="Trebuchet MS"/>
              <a:cs typeface="Trebuchet MS"/>
              <a:sym typeface="Trebuchet MS"/>
            </a:endParaRPr>
          </a:p>
        </p:txBody>
      </p:sp>
      <p:sp>
        <p:nvSpPr>
          <p:cNvPr id="200" name="Google Shape;200;g80b10eadad_0_0"/>
          <p:cNvSpPr txBox="1"/>
          <p:nvPr/>
        </p:nvSpPr>
        <p:spPr>
          <a:xfrm>
            <a:off x="682825" y="846125"/>
            <a:ext cx="8550300" cy="9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Trebuchet MS"/>
                <a:ea typeface="Trebuchet MS"/>
                <a:cs typeface="Trebuchet MS"/>
                <a:sym typeface="Trebuchet MS"/>
              </a:rPr>
              <a:t>You will have no doubt heard of SATs tests - they now appear a lot in the media in recent years. Whilst these tests are not the be all and end all, the children are prepared thoroughly for them. This is for a number of reasons:</a:t>
            </a:r>
            <a:endParaRPr sz="1800">
              <a:latin typeface="Trebuchet MS"/>
              <a:ea typeface="Trebuchet MS"/>
              <a:cs typeface="Trebuchet MS"/>
              <a:sym typeface="Trebuchet MS"/>
            </a:endParaRPr>
          </a:p>
          <a:p>
            <a:pPr marL="0" lvl="0" indent="0" algn="l" rtl="0">
              <a:spcBef>
                <a:spcPts val="0"/>
              </a:spcBef>
              <a:spcAft>
                <a:spcPts val="0"/>
              </a:spcAft>
              <a:buNone/>
            </a:pPr>
            <a:endParaRPr sz="1800">
              <a:latin typeface="Trebuchet MS"/>
              <a:ea typeface="Trebuchet MS"/>
              <a:cs typeface="Trebuchet MS"/>
              <a:sym typeface="Trebuchet MS"/>
            </a:endParaRPr>
          </a:p>
          <a:p>
            <a:pPr marL="457200" lvl="0" indent="-342900" algn="l" rtl="0">
              <a:spcBef>
                <a:spcPts val="0"/>
              </a:spcBef>
              <a:spcAft>
                <a:spcPts val="0"/>
              </a:spcAft>
              <a:buSzPts val="1800"/>
              <a:buFont typeface="Trebuchet MS"/>
              <a:buAutoNum type="arabicPeriod"/>
            </a:pPr>
            <a:r>
              <a:rPr lang="en-GB" sz="1800">
                <a:latin typeface="Trebuchet MS"/>
                <a:ea typeface="Trebuchet MS"/>
                <a:cs typeface="Trebuchet MS"/>
                <a:sym typeface="Trebuchet MS"/>
              </a:rPr>
              <a:t>Tests are a fact of life. They will sit G.C.S.Es/A Levels/Degree/Professional exams potentially. They need to get used to the formal education that the UK has. This is not changing or going away.</a:t>
            </a:r>
            <a:endParaRPr sz="1800">
              <a:latin typeface="Trebuchet MS"/>
              <a:ea typeface="Trebuchet MS"/>
              <a:cs typeface="Trebuchet MS"/>
              <a:sym typeface="Trebuchet MS"/>
            </a:endParaRPr>
          </a:p>
          <a:p>
            <a:pPr marL="457200" lvl="0" indent="0" algn="l" rtl="0">
              <a:spcBef>
                <a:spcPts val="0"/>
              </a:spcBef>
              <a:spcAft>
                <a:spcPts val="0"/>
              </a:spcAft>
              <a:buNone/>
            </a:pPr>
            <a:endParaRPr sz="1800">
              <a:latin typeface="Trebuchet MS"/>
              <a:ea typeface="Trebuchet MS"/>
              <a:cs typeface="Trebuchet MS"/>
              <a:sym typeface="Trebuchet MS"/>
            </a:endParaRPr>
          </a:p>
          <a:p>
            <a:pPr marL="457200" lvl="0" indent="-317500" algn="l" rtl="0">
              <a:spcBef>
                <a:spcPts val="0"/>
              </a:spcBef>
              <a:spcAft>
                <a:spcPts val="0"/>
              </a:spcAft>
              <a:buSzPts val="1400"/>
              <a:buFont typeface="Trebuchet MS"/>
              <a:buAutoNum type="arabicPeriod"/>
            </a:pPr>
            <a:r>
              <a:rPr lang="en-GB" sz="1800">
                <a:latin typeface="Trebuchet MS"/>
                <a:ea typeface="Trebuchet MS"/>
                <a:cs typeface="Trebuchet MS"/>
                <a:sym typeface="Trebuchet MS"/>
              </a:rPr>
              <a:t>The more progress they make in primary school, a better start they will have in secondary. It is a fact. If they achieve their full potential in primary, they will be in a good position once they change schools and instead of worrying about being behind, they can concentrate on settling in and getting used to the change.</a:t>
            </a:r>
            <a:endParaRPr sz="1800">
              <a:latin typeface="Trebuchet MS"/>
              <a:ea typeface="Trebuchet MS"/>
              <a:cs typeface="Trebuchet MS"/>
              <a:sym typeface="Trebuchet MS"/>
            </a:endParaRPr>
          </a:p>
          <a:p>
            <a:pPr marL="457200" lvl="0" indent="0" algn="l" rtl="0">
              <a:spcBef>
                <a:spcPts val="0"/>
              </a:spcBef>
              <a:spcAft>
                <a:spcPts val="0"/>
              </a:spcAft>
              <a:buNone/>
            </a:pPr>
            <a:endParaRPr sz="2100">
              <a:latin typeface="Trebuchet MS"/>
              <a:ea typeface="Trebuchet MS"/>
              <a:cs typeface="Trebuchet MS"/>
              <a:sym typeface="Trebuchet MS"/>
            </a:endParaRPr>
          </a:p>
          <a:p>
            <a:pPr marL="457200" lvl="0" indent="-336550" algn="l" rtl="0">
              <a:spcBef>
                <a:spcPts val="0"/>
              </a:spcBef>
              <a:spcAft>
                <a:spcPts val="0"/>
              </a:spcAft>
              <a:buSzPts val="1700"/>
              <a:buFont typeface="Trebuchet MS"/>
              <a:buAutoNum type="arabicPeriod"/>
            </a:pPr>
            <a:r>
              <a:rPr lang="en-GB" sz="1700">
                <a:latin typeface="Trebuchet MS"/>
                <a:ea typeface="Trebuchet MS"/>
                <a:cs typeface="Trebuchet MS"/>
                <a:sym typeface="Trebuchet MS"/>
              </a:rPr>
              <a:t>Parents will say to me, “What is the point. They sit other tests when they get to Y7.” Well, there is a point. The better they do at primary, the better they will do in the tests in Y7 if that is the school’s procedure used to set them. Other schools will use the SAT results to put them in classes, along with what we report in terms of effort and attitude.</a:t>
            </a:r>
            <a:endParaRPr sz="1700">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1473</Words>
  <Application>Microsoft Office PowerPoint</Application>
  <PresentationFormat>Widescreen</PresentationFormat>
  <Paragraphs>108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Noto Sans Symbols</vt:lpstr>
      <vt:lpstr>Trebuchet MS</vt:lpstr>
      <vt:lpstr>Arial Black</vt:lpstr>
      <vt:lpstr>Arial</vt:lpstr>
      <vt:lpstr>Facet</vt:lpstr>
      <vt:lpstr>Welcome to Year 5/6!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5/6!</dc:title>
  <dc:creator>E Nichols</dc:creator>
  <cp:lastModifiedBy>Emma Nichols</cp:lastModifiedBy>
  <cp:revision>1</cp:revision>
  <dcterms:created xsi:type="dcterms:W3CDTF">2018-06-25T12:27:33Z</dcterms:created>
  <dcterms:modified xsi:type="dcterms:W3CDTF">2020-06-11T10:10:09Z</dcterms:modified>
</cp:coreProperties>
</file>